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4.xml" ContentType="application/vnd.openxmlformats-officedocument.presentationml.notesSlide+xml"/>
  <Override PartName="/ppt/tags/tag42.xml" ContentType="application/vnd.openxmlformats-officedocument.presentationml.tags+xml"/>
  <Override PartName="/ppt/notesSlides/notesSlide15.xml" ContentType="application/vnd.openxmlformats-officedocument.presentationml.notesSlide+xml"/>
  <Override PartName="/ppt/tags/tag4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408" r:id="rId5"/>
    <p:sldId id="409" r:id="rId6"/>
    <p:sldId id="285" r:id="rId7"/>
    <p:sldId id="410" r:id="rId8"/>
    <p:sldId id="386" r:id="rId9"/>
    <p:sldId id="402" r:id="rId10"/>
    <p:sldId id="403" r:id="rId11"/>
    <p:sldId id="331" r:id="rId12"/>
    <p:sldId id="411" r:id="rId13"/>
    <p:sldId id="272" r:id="rId14"/>
    <p:sldId id="412" r:id="rId15"/>
    <p:sldId id="413" r:id="rId16"/>
    <p:sldId id="414" r:id="rId17"/>
    <p:sldId id="415" r:id="rId18"/>
    <p:sldId id="416" r:id="rId19"/>
    <p:sldId id="417" r:id="rId20"/>
    <p:sldId id="418" r:id="rId21"/>
    <p:sldId id="393" r:id="rId22"/>
    <p:sldId id="333" r:id="rId23"/>
    <p:sldId id="419" r:id="rId24"/>
    <p:sldId id="284" r:id="rId25"/>
  </p:sldIdLst>
  <p:sldSz cx="12192000" cy="6858000"/>
  <p:notesSz cx="6858000" cy="9144000"/>
  <p:embeddedFontLst>
    <p:embeddedFont>
      <p:font typeface="Arial Unicode MS" panose="020B0604020202020204" pitchFamily="34" charset="-122"/>
      <p:regular r:id="rId27"/>
    </p:embeddedFont>
    <p:embeddedFont>
      <p:font typeface="Agency FB" panose="020B0503020202020204" pitchFamily="3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>
          <p15:clr>
            <a:srgbClr val="A4A3A4"/>
          </p15:clr>
        </p15:guide>
        <p15:guide id="2" orient="horz" pos="4190">
          <p15:clr>
            <a:srgbClr val="A4A3A4"/>
          </p15:clr>
        </p15:guide>
        <p15:guide id="3" pos="230">
          <p15:clr>
            <a:srgbClr val="A4A3A4"/>
          </p15:clr>
        </p15:guide>
        <p15:guide id="4" pos="7454">
          <p15:clr>
            <a:srgbClr val="A4A3A4"/>
          </p15:clr>
        </p15:guide>
        <p15:guide id="5" orient="horz" pos="561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017">
          <p15:clr>
            <a:srgbClr val="A4A3A4"/>
          </p15:clr>
        </p15:guide>
        <p15:guide id="8" orient="horz" pos="38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6D0"/>
    <a:srgbClr val="197BC8"/>
    <a:srgbClr val="003867"/>
    <a:srgbClr val="F3F3F3"/>
    <a:srgbClr val="F7FCFE"/>
    <a:srgbClr val="FFFFFC"/>
    <a:srgbClr val="FFFFFF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18" autoAdjust="0"/>
  </p:normalViewPr>
  <p:slideViewPr>
    <p:cSldViewPr snapToGrid="0" showGuides="1">
      <p:cViewPr varScale="1">
        <p:scale>
          <a:sx n="80" d="100"/>
          <a:sy n="80" d="100"/>
        </p:scale>
        <p:origin x="1051" y="53"/>
      </p:cViewPr>
      <p:guideLst>
        <p:guide orient="horz" pos="129"/>
        <p:guide orient="horz" pos="4190"/>
        <p:guide pos="230"/>
        <p:guide pos="7454"/>
        <p:guide orient="horz" pos="561"/>
        <p:guide orient="horz" pos="700"/>
        <p:guide orient="horz" pos="4017"/>
        <p:guide orient="horz" pos="3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29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402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787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715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774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354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156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09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11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28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734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02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997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32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611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4.jpg"/><Relationship Id="rId5" Type="http://schemas.openxmlformats.org/officeDocument/2006/relationships/tags" Target="../tags/tag16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1"/>
          <a:stretch>
            <a:fillRect/>
          </a:stretch>
        </p:blipFill>
        <p:spPr>
          <a:xfrm>
            <a:off x="-2692400" y="0"/>
            <a:ext cx="835486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38334" y="832864"/>
            <a:ext cx="2685351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zh-CN" sz="13800" dirty="0">
                <a:solidFill>
                  <a:srgbClr val="003867"/>
                </a:solidFill>
              </a:rPr>
              <a:t>C++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36274" y="2709666"/>
            <a:ext cx="7803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2708" y="3748606"/>
            <a:ext cx="2031325" cy="461665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r">
              <a:defRPr/>
            </a:pPr>
            <a:r>
              <a:rPr lang="zh-CN" altLang="en-US" sz="2400" dirty="0">
                <a:solidFill>
                  <a:srgbClr val="003867"/>
                </a:solidFill>
                <a:effectLst/>
              </a:rPr>
              <a:t>华控梦图团队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25497" y="3707806"/>
            <a:ext cx="7061788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4"/>
          <p:cNvSpPr txBox="1"/>
          <p:nvPr/>
        </p:nvSpPr>
        <p:spPr>
          <a:xfrm>
            <a:off x="8990310" y="4425080"/>
            <a:ext cx="245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黄伟杰      日期：</a:t>
            </a:r>
            <a:r>
              <a:rPr lang="en-US" altLang="zh-CN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2021.8.22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378346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</a:t>
            </a:r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语言中，使用不同函数名来表达相似功能；</a:t>
            </a:r>
            <a:endParaRPr lang="en-US" altLang="zh-CN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而</a:t>
            </a:r>
            <a:r>
              <a:rPr lang="en-US" altLang="zh-CN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C++</a:t>
            </a:r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中则用函数重载来表达。</a:t>
            </a:r>
            <a:endParaRPr lang="en-US" altLang="zh-CN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使用函数模板，则只需要一段公共的模板</a:t>
            </a:r>
            <a:endParaRPr lang="en-US" altLang="zh-CN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描述代码即可。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963128" y="2998947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000000"/>
                </a:solidFill>
              </a:rPr>
              <a:t>函数模板减少了程序员输入代码的工作量，是</a:t>
            </a:r>
            <a:r>
              <a:rPr kumimoji="1" lang="en-US" altLang="zh-CN" sz="2400" b="1" kern="0" dirty="0">
                <a:solidFill>
                  <a:srgbClr val="000000"/>
                </a:solidFill>
              </a:rPr>
              <a:t>C++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000000"/>
                </a:solidFill>
              </a:rPr>
              <a:t>中功能最强的特性之一，函数模板大大增强了函数</a:t>
            </a:r>
            <a:endParaRPr kumimoji="1" lang="en-US" altLang="zh-CN" sz="2400" b="1" kern="0" dirty="0">
              <a:solidFill>
                <a:srgbClr val="00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000000"/>
                </a:solidFill>
              </a:rPr>
              <a:t>设计的通用性。是提高软件代码重用率的重要</a:t>
            </a:r>
            <a:endParaRPr kumimoji="1" lang="en-US" altLang="zh-CN" sz="2400" b="1" kern="0" dirty="0">
              <a:solidFill>
                <a:srgbClr val="00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000000"/>
                </a:solidFill>
              </a:rPr>
              <a:t>手段之一。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函数模板与模板函数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0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1037948" y="2272883"/>
            <a:ext cx="3214455" cy="2583201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512480"/>
              <a:ext cx="2563522" cy="763265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在向函数传递对象时，是通过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“传值调用”传递给函数的，只由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实参传递给形参，而不能由形参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传递给实参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4428847" y="2272882"/>
            <a:ext cx="3214455" cy="2610957"/>
            <a:chOff x="4686300" y="1411748"/>
            <a:chExt cx="2819400" cy="193612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544002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函数中对对象的任何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修改均不影响调用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该函数的对象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</p:grpSp>
      <p:grpSp>
        <p:nvGrpSpPr>
          <p:cNvPr id="47" name="千图PPT彼岸天：ID 8661124库_组合 46"/>
          <p:cNvGrpSpPr/>
          <p:nvPr>
            <p:custDataLst>
              <p:tags r:id="rId3"/>
            </p:custDataLst>
          </p:nvPr>
        </p:nvGrpSpPr>
        <p:grpSpPr>
          <a:xfrm>
            <a:off x="7819747" y="2270029"/>
            <a:ext cx="3214455" cy="2587051"/>
            <a:chOff x="8077200" y="1408895"/>
            <a:chExt cx="2819400" cy="1918397"/>
          </a:xfrm>
        </p:grpSpPr>
        <p:sp>
          <p:nvSpPr>
            <p:cNvPr id="9" name="Rectangle: Rounded Corners 19"/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/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/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/>
              <p:cNvSpPr/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/>
            <p:cNvSpPr txBox="1"/>
            <p:nvPr/>
          </p:nvSpPr>
          <p:spPr>
            <a:xfrm>
              <a:off x="8205138" y="2550550"/>
              <a:ext cx="256352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只是把对象的值拿出来做运算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使用函数模板的方法是</a:t>
            </a:r>
          </a:p>
        </p:txBody>
      </p:sp>
    </p:spTree>
    <p:extLst>
      <p:ext uri="{BB962C8B-B14F-4D97-AF65-F5344CB8AC3E}">
        <p14:creationId xmlns:p14="http://schemas.microsoft.com/office/powerpoint/2010/main" val="203598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584D576B-935A-4086-9B76-8040528E5BF6}"/>
              </a:ext>
            </a:extLst>
          </p:cNvPr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函数模板的使用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D46486-A99E-40EA-8962-D80B48FCE1B6}"/>
              </a:ext>
            </a:extLst>
          </p:cNvPr>
          <p:cNvSpPr/>
          <p:nvPr/>
        </p:nvSpPr>
        <p:spPr>
          <a:xfrm>
            <a:off x="441325" y="1012825"/>
            <a:ext cx="5654675" cy="507831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#include&lt;iostream&gt;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using namespace std;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template&lt;typename AT&gt;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AT max(AT x,AT y)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{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  return (x&gt;y) ?x:y;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}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int main()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{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   int i1=10,i2=56;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   double d1=50.344,d2=153.668;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   char c1='k',c2='n';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   cout&lt;&lt;"较大的整数是："&lt;&lt;max(i1,i2)&lt;&lt;endl;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   cout&lt;&lt;"较大的双精度数是："&lt;&lt;max(d1,d2)&lt;&lt;endl;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   cout&lt;&lt;"较大的字符是："&lt;&lt;max(c1,c2)&lt;&lt;endl;</a:t>
            </a:r>
          </a:p>
          <a:p>
            <a:pPr>
              <a:defRPr/>
            </a:pP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   return 0;</a:t>
            </a:r>
          </a:p>
          <a:p>
            <a:pPr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}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8583BA-61E0-4C5F-BE38-45BDBE59E0A4}"/>
              </a:ext>
            </a:extLst>
          </p:cNvPr>
          <p:cNvGrpSpPr>
            <a:grpSpLocks/>
          </p:cNvGrpSpPr>
          <p:nvPr/>
        </p:nvGrpSpPr>
        <p:grpSpPr bwMode="auto">
          <a:xfrm>
            <a:off x="320870" y="1672325"/>
            <a:ext cx="4889500" cy="481013"/>
            <a:chOff x="329708" y="1260049"/>
            <a:chExt cx="4890363" cy="584775"/>
          </a:xfrm>
        </p:grpSpPr>
        <p:sp>
          <p:nvSpPr>
            <p:cNvPr id="5" name="椭圆形标注 11">
              <a:extLst>
                <a:ext uri="{FF2B5EF4-FFF2-40B4-BE49-F238E27FC236}">
                  <a16:creationId xmlns:a16="http://schemas.microsoft.com/office/drawing/2014/main" id="{D2643403-7C49-41AE-9CEC-AF9E03100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08" y="1491368"/>
              <a:ext cx="2442092" cy="353456"/>
            </a:xfrm>
            <a:prstGeom prst="wedgeEllipseCallout">
              <a:avLst>
                <a:gd name="adj1" fmla="val 67176"/>
                <a:gd name="adj2" fmla="val -38847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600" b="0"/>
            </a:p>
          </p:txBody>
        </p:sp>
        <p:sp>
          <p:nvSpPr>
            <p:cNvPr id="6" name="文本框 15">
              <a:extLst>
                <a:ext uri="{FF2B5EF4-FFF2-40B4-BE49-F238E27FC236}">
                  <a16:creationId xmlns:a16="http://schemas.microsoft.com/office/drawing/2014/main" id="{EEE5022E-3674-4868-B258-93A68D16C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848" y="1260049"/>
              <a:ext cx="201622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模板声明，其中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</a:t>
              </a:r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为类型参数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16D150-0265-4C33-AA1D-52034D8D0D36}"/>
              </a:ext>
            </a:extLst>
          </p:cNvPr>
          <p:cNvGrpSpPr>
            <a:grpSpLocks/>
          </p:cNvGrpSpPr>
          <p:nvPr/>
        </p:nvGrpSpPr>
        <p:grpSpPr bwMode="auto">
          <a:xfrm>
            <a:off x="649092" y="2236203"/>
            <a:ext cx="4906963" cy="955675"/>
            <a:chOff x="329708" y="1491368"/>
            <a:chExt cx="4906842" cy="424390"/>
          </a:xfrm>
        </p:grpSpPr>
        <p:sp>
          <p:nvSpPr>
            <p:cNvPr id="8" name="椭圆形标注 22">
              <a:extLst>
                <a:ext uri="{FF2B5EF4-FFF2-40B4-BE49-F238E27FC236}">
                  <a16:creationId xmlns:a16="http://schemas.microsoft.com/office/drawing/2014/main" id="{4F528DF5-D439-4BA5-808A-44F569869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08" y="1491368"/>
              <a:ext cx="2049492" cy="353456"/>
            </a:xfrm>
            <a:prstGeom prst="wedgeEllipseCallout">
              <a:avLst>
                <a:gd name="adj1" fmla="val 93250"/>
                <a:gd name="adj2" fmla="val 6338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600" b="0"/>
            </a:p>
          </p:txBody>
        </p:sp>
        <p:sp>
          <p:nvSpPr>
            <p:cNvPr id="9" name="文本框 23">
              <a:extLst>
                <a:ext uri="{FF2B5EF4-FFF2-40B4-BE49-F238E27FC236}">
                  <a16:creationId xmlns:a16="http://schemas.microsoft.com/office/drawing/2014/main" id="{C9479CCD-C68C-4B94-BEEE-E68D5EF31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0327" y="1577204"/>
              <a:ext cx="20162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定义函数模板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38AFF1-D283-4125-99AA-D9EAF1C096A8}"/>
              </a:ext>
            </a:extLst>
          </p:cNvPr>
          <p:cNvGrpSpPr>
            <a:grpSpLocks/>
          </p:cNvGrpSpPr>
          <p:nvPr/>
        </p:nvGrpSpPr>
        <p:grpSpPr bwMode="auto">
          <a:xfrm>
            <a:off x="3539782" y="3516291"/>
            <a:ext cx="2403475" cy="1141413"/>
            <a:chOff x="828002" y="534603"/>
            <a:chExt cx="2403820" cy="1310221"/>
          </a:xfrm>
        </p:grpSpPr>
        <p:sp>
          <p:nvSpPr>
            <p:cNvPr id="11" name="椭圆形标注 25">
              <a:extLst>
                <a:ext uri="{FF2B5EF4-FFF2-40B4-BE49-F238E27FC236}">
                  <a16:creationId xmlns:a16="http://schemas.microsoft.com/office/drawing/2014/main" id="{CAE8CA74-6B5F-4EFC-90D5-A80975B45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002" y="1491368"/>
              <a:ext cx="936105" cy="353456"/>
            </a:xfrm>
            <a:prstGeom prst="wedgeEllipseCallout">
              <a:avLst>
                <a:gd name="adj1" fmla="val 88213"/>
                <a:gd name="adj2" fmla="val -106944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600" b="0"/>
            </a:p>
          </p:txBody>
        </p:sp>
        <p:sp>
          <p:nvSpPr>
            <p:cNvPr id="12" name="文本框 26">
              <a:extLst>
                <a:ext uri="{FF2B5EF4-FFF2-40B4-BE49-F238E27FC236}">
                  <a16:creationId xmlns:a16="http://schemas.microsoft.com/office/drawing/2014/main" id="{48E958C8-E553-4104-B116-F6CC3D5B4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0017" y="534603"/>
              <a:ext cx="1911805" cy="671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调用函数模板，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i1</a:t>
              </a:r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i2</a:t>
              </a:r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为模板实参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6599D05-1430-4F83-8767-5B6FAC3A6D24}"/>
              </a:ext>
            </a:extLst>
          </p:cNvPr>
          <p:cNvSpPr/>
          <p:nvPr/>
        </p:nvSpPr>
        <p:spPr>
          <a:xfrm>
            <a:off x="6579248" y="1262524"/>
            <a:ext cx="2768600" cy="120015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80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int</a:t>
            </a:r>
            <a:r>
              <a:rPr lang="zh-CN" altLang="en-US" sz="1800">
                <a:latin typeface="+mj-lt"/>
                <a:ea typeface="微软雅黑" panose="020B0503020204020204" pitchFamily="34" charset="-122"/>
              </a:rPr>
              <a:t> max(</a:t>
            </a:r>
            <a:r>
              <a:rPr lang="en-US" altLang="zh-CN" sz="180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int</a:t>
            </a:r>
            <a:r>
              <a:rPr lang="zh-CN" altLang="en-US" sz="1800">
                <a:latin typeface="+mj-lt"/>
                <a:ea typeface="微软雅黑" panose="020B0503020204020204" pitchFamily="34" charset="-122"/>
              </a:rPr>
              <a:t> x,</a:t>
            </a:r>
            <a:r>
              <a:rPr lang="en-US" altLang="zh-CN" sz="180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int</a:t>
            </a:r>
            <a:r>
              <a:rPr lang="zh-CN" altLang="en-US" sz="1800">
                <a:latin typeface="+mj-lt"/>
                <a:ea typeface="微软雅黑" panose="020B0503020204020204" pitchFamily="34" charset="-122"/>
              </a:rPr>
              <a:t> y)</a:t>
            </a:r>
          </a:p>
          <a:p>
            <a:pPr>
              <a:defRPr/>
            </a:pPr>
            <a:r>
              <a:rPr lang="zh-CN" altLang="en-US" sz="1800">
                <a:latin typeface="+mj-lt"/>
                <a:ea typeface="微软雅黑" panose="020B0503020204020204" pitchFamily="34" charset="-122"/>
              </a:rPr>
              <a:t>{</a:t>
            </a:r>
          </a:p>
          <a:p>
            <a:pPr>
              <a:defRPr/>
            </a:pPr>
            <a:r>
              <a:rPr lang="zh-CN" altLang="en-US" sz="1800">
                <a:latin typeface="+mj-lt"/>
                <a:ea typeface="微软雅黑" panose="020B0503020204020204" pitchFamily="34" charset="-122"/>
              </a:rPr>
              <a:t>   return (x&gt;y) ?x:y;</a:t>
            </a:r>
          </a:p>
          <a:p>
            <a:pPr>
              <a:defRPr/>
            </a:pPr>
            <a:r>
              <a:rPr lang="zh-CN" altLang="en-US" sz="1800">
                <a:latin typeface="+mj-lt"/>
                <a:ea typeface="微软雅黑" panose="020B0503020204020204" pitchFamily="34" charset="-122"/>
              </a:rPr>
              <a:t>}</a:t>
            </a:r>
            <a:endParaRPr lang="zh-CN" altLang="en-US" sz="1800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8A55E9-8CD1-4792-AC03-AEFA9656D7A4}"/>
              </a:ext>
            </a:extLst>
          </p:cNvPr>
          <p:cNvSpPr txBox="1"/>
          <p:nvPr/>
        </p:nvSpPr>
        <p:spPr>
          <a:xfrm>
            <a:off x="6299071" y="5785179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先说明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函数模板，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然后实例化成相应的模板函数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最后才可以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模板函数，并执行。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9D0112-14E3-47DB-ADFE-3BE741A5DAAF}"/>
              </a:ext>
            </a:extLst>
          </p:cNvPr>
          <p:cNvSpPr txBox="1"/>
          <p:nvPr/>
        </p:nvSpPr>
        <p:spPr>
          <a:xfrm>
            <a:off x="6699380" y="3189536"/>
            <a:ext cx="3095719" cy="139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较大的整数是：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56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较大的双精度数是：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153.668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较大的字符是：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a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2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6"/>
          <p:cNvSpPr/>
          <p:nvPr/>
        </p:nvSpPr>
        <p:spPr>
          <a:xfrm>
            <a:off x="5339916" y="1872335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6" y="2104148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2" y="3284984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187057" y="1452725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函数模板与模板函数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5DCBB9-97F5-4CCC-B802-BA4910FDC585}"/>
              </a:ext>
            </a:extLst>
          </p:cNvPr>
          <p:cNvSpPr txBox="1"/>
          <p:nvPr/>
        </p:nvSpPr>
        <p:spPr>
          <a:xfrm>
            <a:off x="6711098" y="1845111"/>
            <a:ext cx="4801314" cy="72853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函数模板是一组函数的描述，不能直接执行，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它需要实例化为模板函数后才能执行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2E6722-2818-4396-84C7-5FB2F9B6B337}"/>
              </a:ext>
            </a:extLst>
          </p:cNvPr>
          <p:cNvSpPr txBox="1"/>
          <p:nvPr/>
        </p:nvSpPr>
        <p:spPr>
          <a:xfrm>
            <a:off x="4351859" y="3599580"/>
            <a:ext cx="7071167" cy="25914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anose="05000000000000000000" pitchFamily="2" charset="2"/>
              <a:buChar char="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函数模板并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一个实实在在的函数。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anose="05000000000000000000" pitchFamily="2" charset="2"/>
              <a:buChar char="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编译系统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不会为它产生任何执行代码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anose="05000000000000000000" pitchFamily="2" charset="2"/>
              <a:buChar char="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该定义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只是对某类函数的描述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anose="05000000000000000000" pitchFamily="2" charset="2"/>
              <a:buChar char="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一旦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数据类型形参实例化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以后，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anose="05000000000000000000" pitchFamily="2" charset="2"/>
              <a:buChar char="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就产生一个实实在在的模板函数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6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/>
          <p:cNvGrpSpPr/>
          <p:nvPr>
            <p:custDataLst>
              <p:tags r:id="rId1"/>
            </p:custDataLst>
          </p:nvPr>
        </p:nvGrpSpPr>
        <p:grpSpPr>
          <a:xfrm>
            <a:off x="1757642" y="1980677"/>
            <a:ext cx="6754105" cy="851116"/>
            <a:chOff x="3306007" y="1985645"/>
            <a:chExt cx="6754105" cy="851116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4274381" y="2411204"/>
              <a:ext cx="95424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10"/>
            <p:cNvSpPr/>
            <p:nvPr/>
          </p:nvSpPr>
          <p:spPr>
            <a:xfrm>
              <a:off x="5291632" y="2235778"/>
              <a:ext cx="4768480" cy="3529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函数模板的说明和定义必须在全局作用域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007" y="1985645"/>
              <a:ext cx="1032574" cy="851116"/>
              <a:chOff x="2531604" y="1628800"/>
              <a:chExt cx="1898423" cy="1564806"/>
            </a:xfrm>
          </p:grpSpPr>
          <p:sp>
            <p:nvSpPr>
              <p:cNvPr id="37" name="圆角矩形 11"/>
              <p:cNvSpPr/>
              <p:nvPr/>
            </p:nvSpPr>
            <p:spPr>
              <a:xfrm>
                <a:off x="2531604" y="1628800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任意多边形 14"/>
              <p:cNvSpPr/>
              <p:nvPr/>
            </p:nvSpPr>
            <p:spPr bwMode="auto">
              <a:xfrm>
                <a:off x="3121138" y="2096805"/>
                <a:ext cx="628796" cy="628796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396555" y="2851681"/>
            <a:ext cx="9200640" cy="851116"/>
            <a:chOff x="3944920" y="3145861"/>
            <a:chExt cx="9200640" cy="851116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4879174" y="3571419"/>
              <a:ext cx="95424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9"/>
            <p:cNvSpPr/>
            <p:nvPr/>
          </p:nvSpPr>
          <p:spPr>
            <a:xfrm>
              <a:off x="5901181" y="3255707"/>
              <a:ext cx="7244379" cy="6715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虽然模板参数</a:t>
              </a:r>
              <a:r>
                <a:rPr lang="en-US" altLang="zh-CN" b="1" dirty="0">
                  <a:solidFill>
                    <a:schemeClr val="bg1"/>
                  </a:solidFill>
                </a:rPr>
                <a:t>T</a:t>
              </a:r>
              <a:r>
                <a:rPr lang="zh-CN" altLang="en-US" b="1" dirty="0">
                  <a:solidFill>
                    <a:schemeClr val="bg1"/>
                  </a:solidFill>
                </a:rPr>
                <a:t>可以实例化成各种类型，但采用同一模板参数</a:t>
              </a:r>
              <a:r>
                <a:rPr lang="en-US" altLang="zh-CN" b="1" dirty="0">
                  <a:solidFill>
                    <a:schemeClr val="bg1"/>
                  </a:solidFill>
                </a:rPr>
                <a:t>T</a:t>
              </a:r>
              <a:r>
                <a:rPr lang="zh-CN" altLang="en-US" b="1" dirty="0">
                  <a:solidFill>
                    <a:schemeClr val="bg1"/>
                  </a:solidFill>
                </a:rPr>
                <a:t>的各参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数必须保持完全一致的类型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920" y="3145861"/>
              <a:ext cx="1032574" cy="851116"/>
              <a:chOff x="3170517" y="2789016"/>
              <a:chExt cx="1898423" cy="1564806"/>
            </a:xfrm>
          </p:grpSpPr>
          <p:sp>
            <p:nvSpPr>
              <p:cNvPr id="31" name="圆角矩形 7"/>
              <p:cNvSpPr/>
              <p:nvPr/>
            </p:nvSpPr>
            <p:spPr>
              <a:xfrm>
                <a:off x="3170517" y="2789016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 15"/>
              <p:cNvSpPr/>
              <p:nvPr/>
            </p:nvSpPr>
            <p:spPr bwMode="auto">
              <a:xfrm>
                <a:off x="3862607" y="3264117"/>
                <a:ext cx="628796" cy="628796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" name="千图PPT彼岸天：ID 8661124库_组合 5"/>
          <p:cNvGrpSpPr/>
          <p:nvPr>
            <p:custDataLst>
              <p:tags r:id="rId3"/>
            </p:custDataLst>
          </p:nvPr>
        </p:nvGrpSpPr>
        <p:grpSpPr>
          <a:xfrm>
            <a:off x="3035467" y="3722685"/>
            <a:ext cx="5893929" cy="851116"/>
            <a:chOff x="4583832" y="4306076"/>
            <a:chExt cx="5893929" cy="851116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8"/>
            <p:cNvSpPr/>
            <p:nvPr/>
          </p:nvSpPr>
          <p:spPr>
            <a:xfrm>
              <a:off x="6510732" y="4554153"/>
              <a:ext cx="3967029" cy="35298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函数模板不能说明为类的成员函数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25" name="圆角矩形 6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 13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千图PPT彼岸天：ID 8661124库_组合 6"/>
          <p:cNvGrpSpPr/>
          <p:nvPr>
            <p:custDataLst>
              <p:tags r:id="rId4"/>
            </p:custDataLst>
          </p:nvPr>
        </p:nvGrpSpPr>
        <p:grpSpPr>
          <a:xfrm>
            <a:off x="3539523" y="4646723"/>
            <a:ext cx="6537538" cy="851116"/>
            <a:chOff x="4583832" y="4306076"/>
            <a:chExt cx="6537538" cy="851116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27"/>
            <p:cNvSpPr/>
            <p:nvPr/>
          </p:nvSpPr>
          <p:spPr>
            <a:xfrm>
              <a:off x="6510732" y="4554153"/>
              <a:ext cx="4610638" cy="35298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模板类型参数不具有隐式类型转换的作用。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9" name="圆角矩形 30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 31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9" name="圆角矩形 3"/>
          <p:cNvSpPr/>
          <p:nvPr/>
        </p:nvSpPr>
        <p:spPr>
          <a:xfrm>
            <a:off x="3479450" y="453417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几点说明</a:t>
            </a:r>
          </a:p>
        </p:txBody>
      </p:sp>
    </p:spTree>
    <p:extLst>
      <p:ext uri="{BB962C8B-B14F-4D97-AF65-F5344CB8AC3E}">
        <p14:creationId xmlns:p14="http://schemas.microsoft.com/office/powerpoint/2010/main" val="38735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378346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编写一个函数模板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963128" y="2998947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400" b="1" kern="0" dirty="0">
                <a:solidFill>
                  <a:srgbClr val="000000"/>
                </a:solidFill>
              </a:rPr>
              <a:t>1.</a:t>
            </a:r>
            <a:r>
              <a:rPr kumimoji="1" lang="zh-CN" altLang="en-US" sz="2400" b="1" kern="0" dirty="0">
                <a:solidFill>
                  <a:srgbClr val="000000"/>
                </a:solidFill>
              </a:rPr>
              <a:t>求数组中的最大元素；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400" b="1" kern="0" dirty="0">
                <a:solidFill>
                  <a:srgbClr val="000000"/>
                </a:solidFill>
              </a:rPr>
              <a:t>2.</a:t>
            </a:r>
            <a:r>
              <a:rPr kumimoji="1" lang="zh-CN" altLang="en-US" sz="2400" b="1" kern="0" dirty="0">
                <a:solidFill>
                  <a:srgbClr val="000000"/>
                </a:solidFill>
              </a:rPr>
              <a:t>并写出调用此函数模板的完整程序；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400" b="1" kern="0" dirty="0">
                <a:solidFill>
                  <a:srgbClr val="000000"/>
                </a:solidFill>
              </a:rPr>
              <a:t>3.</a:t>
            </a:r>
            <a:r>
              <a:rPr kumimoji="1" lang="zh-CN" altLang="en-US" sz="2400" b="1" kern="0" dirty="0">
                <a:solidFill>
                  <a:srgbClr val="000000"/>
                </a:solidFill>
              </a:rPr>
              <a:t>使得函数调用时，数组的类型可以是整形也可以</a:t>
            </a:r>
            <a:endParaRPr kumimoji="1" lang="en-US" altLang="zh-CN" sz="2400" b="1" kern="0" dirty="0">
              <a:solidFill>
                <a:srgbClr val="000000"/>
              </a:solidFill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000000"/>
                </a:solidFill>
              </a:rPr>
              <a:t>是双精度类型。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函数模板与模板函数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03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ECDAF0C-E12A-48FC-AEF9-8C360CF42FCB}"/>
              </a:ext>
            </a:extLst>
          </p:cNvPr>
          <p:cNvSpPr/>
          <p:nvPr/>
        </p:nvSpPr>
        <p:spPr>
          <a:xfrm>
            <a:off x="634839" y="364640"/>
            <a:ext cx="4994275" cy="618630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#include&lt;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iostream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&gt;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using namespace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std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template &lt;class Type&gt;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Type max(Type* Array,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size)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{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i,j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= 0;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 for(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=1;i&lt;size-1;i++)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 {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    if(Array[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]&gt;Array[j])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       {j =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;}	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  }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return Array[j];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}</a:t>
            </a:r>
          </a:p>
          <a:p>
            <a:pPr>
              <a:defRPr/>
            </a:pP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main()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{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intArray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[] = {11,12,13,14,7,8,9};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double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doubleArray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[] = {11.2,12.3,13.4,14.5,7.5,8.7,9.8};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cout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&lt;&lt;max(intArray,7)&lt;&lt;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endl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cout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&lt;&lt;max(doubleArray,7)&lt;&lt;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endl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return 0;</a:t>
            </a:r>
          </a:p>
          <a:p>
            <a:pPr>
              <a:defRPr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A127AE-867E-4F11-99C2-207F5DA459CC}"/>
              </a:ext>
            </a:extLst>
          </p:cNvPr>
          <p:cNvSpPr txBox="1"/>
          <p:nvPr/>
        </p:nvSpPr>
        <p:spPr>
          <a:xfrm>
            <a:off x="6699380" y="2866840"/>
            <a:ext cx="1338828" cy="10590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14.5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2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/>
          <p:cNvGrpSpPr/>
          <p:nvPr>
            <p:custDataLst>
              <p:tags r:id="rId1"/>
            </p:custDataLst>
          </p:nvPr>
        </p:nvGrpSpPr>
        <p:grpSpPr>
          <a:xfrm>
            <a:off x="2352446" y="1519038"/>
            <a:ext cx="6454536" cy="851116"/>
            <a:chOff x="3306007" y="1985645"/>
            <a:chExt cx="6454536" cy="851116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4274381" y="2411204"/>
              <a:ext cx="95424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10"/>
            <p:cNvSpPr/>
            <p:nvPr/>
          </p:nvSpPr>
          <p:spPr>
            <a:xfrm>
              <a:off x="5346112" y="2216142"/>
              <a:ext cx="4414431" cy="41142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有时候，我们会遇到一些代码相似的类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007" y="1985645"/>
              <a:ext cx="1032574" cy="851116"/>
              <a:chOff x="2531604" y="1628800"/>
              <a:chExt cx="1898423" cy="1564806"/>
            </a:xfrm>
          </p:grpSpPr>
          <p:sp>
            <p:nvSpPr>
              <p:cNvPr id="37" name="圆角矩形 11"/>
              <p:cNvSpPr/>
              <p:nvPr/>
            </p:nvSpPr>
            <p:spPr>
              <a:xfrm>
                <a:off x="2531604" y="1628800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任意多边形 14"/>
              <p:cNvSpPr/>
              <p:nvPr/>
            </p:nvSpPr>
            <p:spPr bwMode="auto">
              <a:xfrm>
                <a:off x="3121138" y="2096805"/>
                <a:ext cx="628796" cy="628796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991359" y="2390042"/>
            <a:ext cx="8962516" cy="851116"/>
            <a:chOff x="3944920" y="3145861"/>
            <a:chExt cx="8962516" cy="851116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4879174" y="3571419"/>
              <a:ext cx="95424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9"/>
            <p:cNvSpPr/>
            <p:nvPr/>
          </p:nvSpPr>
          <p:spPr>
            <a:xfrm>
              <a:off x="5901181" y="3234416"/>
              <a:ext cx="7006255" cy="6927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所谓类模板，是指建立一个类，其数据成员、成员函数的返回类型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和形参类型不具体指定，用一个虚拟的类型来代表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920" y="3145861"/>
              <a:ext cx="1032574" cy="851116"/>
              <a:chOff x="3170517" y="2789016"/>
              <a:chExt cx="1898423" cy="1564806"/>
            </a:xfrm>
          </p:grpSpPr>
          <p:sp>
            <p:nvSpPr>
              <p:cNvPr id="31" name="圆角矩形 7"/>
              <p:cNvSpPr/>
              <p:nvPr/>
            </p:nvSpPr>
            <p:spPr>
              <a:xfrm>
                <a:off x="3170517" y="2789016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 15"/>
              <p:cNvSpPr/>
              <p:nvPr/>
            </p:nvSpPr>
            <p:spPr bwMode="auto">
              <a:xfrm>
                <a:off x="3862607" y="3264117"/>
                <a:ext cx="628796" cy="628796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" name="千图PPT彼岸天：ID 8661124库_组合 5"/>
          <p:cNvGrpSpPr/>
          <p:nvPr>
            <p:custDataLst>
              <p:tags r:id="rId3"/>
            </p:custDataLst>
          </p:nvPr>
        </p:nvGrpSpPr>
        <p:grpSpPr>
          <a:xfrm>
            <a:off x="3630271" y="3261046"/>
            <a:ext cx="7053280" cy="851116"/>
            <a:chOff x="4583832" y="4306076"/>
            <a:chExt cx="7053280" cy="851116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8"/>
            <p:cNvSpPr/>
            <p:nvPr/>
          </p:nvSpPr>
          <p:spPr>
            <a:xfrm>
              <a:off x="6510732" y="4554153"/>
              <a:ext cx="5126380" cy="35298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类模板与函数模板类似，将数据类型定义为参数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25" name="圆角矩形 6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 13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千图PPT彼岸天：ID 8661124库_组合 6"/>
          <p:cNvGrpSpPr/>
          <p:nvPr>
            <p:custDataLst>
              <p:tags r:id="rId4"/>
            </p:custDataLst>
          </p:nvPr>
        </p:nvGrpSpPr>
        <p:grpSpPr>
          <a:xfrm>
            <a:off x="4134327" y="4185084"/>
            <a:ext cx="6679852" cy="851116"/>
            <a:chOff x="4583832" y="4306076"/>
            <a:chExt cx="6679852" cy="851116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27"/>
            <p:cNvSpPr/>
            <p:nvPr/>
          </p:nvSpPr>
          <p:spPr>
            <a:xfrm>
              <a:off x="6510731" y="4554153"/>
              <a:ext cx="4752953" cy="35298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具体化为模板类后，可以用于生成具体对象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9" name="圆角矩形 30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 31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8" name="千图PPT彼岸天：ID 8661124库_组合 7"/>
          <p:cNvGrpSpPr/>
          <p:nvPr>
            <p:custDataLst>
              <p:tags r:id="rId5"/>
            </p:custDataLst>
          </p:nvPr>
        </p:nvGrpSpPr>
        <p:grpSpPr>
          <a:xfrm>
            <a:off x="4662845" y="5103781"/>
            <a:ext cx="6670975" cy="851116"/>
            <a:chOff x="4583832" y="4306076"/>
            <a:chExt cx="6670975" cy="851116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34"/>
            <p:cNvSpPr/>
            <p:nvPr/>
          </p:nvSpPr>
          <p:spPr>
            <a:xfrm>
              <a:off x="6501854" y="4442073"/>
              <a:ext cx="4752953" cy="49478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所以类模板描述了代码类似的部分类的集合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3" name="圆角矩形 37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 38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9" name="圆角矩形 3"/>
          <p:cNvSpPr/>
          <p:nvPr/>
        </p:nvSpPr>
        <p:spPr>
          <a:xfrm>
            <a:off x="3479450" y="453417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类模板与模板类</a:t>
            </a:r>
          </a:p>
        </p:txBody>
      </p:sp>
    </p:spTree>
    <p:extLst>
      <p:ext uri="{BB962C8B-B14F-4D97-AF65-F5344CB8AC3E}">
        <p14:creationId xmlns:p14="http://schemas.microsoft.com/office/powerpoint/2010/main" val="380324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378346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类模板的说明形式一般如下：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114042" y="2866999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1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  &lt;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类型形参表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lvl="1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&lt;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lvl="1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    </a:t>
            </a:r>
          </a:p>
          <a:p>
            <a:pPr lvl="1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//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类说明体 </a:t>
            </a:r>
          </a:p>
          <a:p>
            <a:pPr lvl="1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lvl="1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  &lt;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类型形参表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&gt;&lt;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返回类型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</a:p>
          <a:p>
            <a:pPr lvl="1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类型名表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&gt;::&lt;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1&gt;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（形参表）</a:t>
            </a:r>
          </a:p>
          <a:p>
            <a:pPr lvl="1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    </a:t>
            </a:r>
          </a:p>
          <a:p>
            <a:pPr lvl="1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//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定义体  </a:t>
            </a:r>
          </a:p>
          <a:p>
            <a:pPr lvl="1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类模板与模板类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2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378346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类模板的定义对象时的一般如下：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328646" y="3220362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1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类模板名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实际类型名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对象名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[(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实参列表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)]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405310" y="2735052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类模板与模板类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197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/>
          <p:cNvSpPr txBox="1"/>
          <p:nvPr>
            <p:custDataLst>
              <p:tags r:id="rId2"/>
            </p:custDataLst>
          </p:nvPr>
        </p:nvSpPr>
        <p:spPr>
          <a:xfrm>
            <a:off x="3310455" y="1887165"/>
            <a:ext cx="2918308" cy="168244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0935" b="1" dirty="0">
                <a:solidFill>
                  <a:srgbClr val="197BC8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5" name="MH_Others_2"/>
          <p:cNvSpPr txBox="1"/>
          <p:nvPr>
            <p:custDataLst>
              <p:tags r:id="rId3"/>
            </p:custDataLst>
          </p:nvPr>
        </p:nvSpPr>
        <p:spPr>
          <a:xfrm>
            <a:off x="3205585" y="3649338"/>
            <a:ext cx="3128049" cy="6360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135" b="1" dirty="0">
                <a:solidFill>
                  <a:srgbClr val="197BC8"/>
                </a:solidFill>
                <a:cs typeface="+mn-ea"/>
                <a:sym typeface="+mn-lt"/>
              </a:rPr>
              <a:t>CONTENTS</a:t>
            </a:r>
            <a:endParaRPr lang="zh-CN" altLang="en-US" sz="4135" b="1" dirty="0">
              <a:solidFill>
                <a:srgbClr val="197BC8"/>
              </a:solidFill>
              <a:cs typeface="+mn-ea"/>
              <a:sym typeface="+mn-lt"/>
            </a:endParaRPr>
          </a:p>
        </p:txBody>
      </p:sp>
      <p:sp>
        <p:nvSpPr>
          <p:cNvPr id="6" name="MH_Entry_1"/>
          <p:cNvSpPr/>
          <p:nvPr>
            <p:custDataLst>
              <p:tags r:id="rId4"/>
            </p:custDataLst>
          </p:nvPr>
        </p:nvSpPr>
        <p:spPr>
          <a:xfrm>
            <a:off x="7465040" y="1959043"/>
            <a:ext cx="4211356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模板与异常处理</a:t>
            </a:r>
            <a:endParaRPr lang="zh-CN" altLang="en-US" sz="2265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7" name="MH_Entry_2"/>
          <p:cNvSpPr/>
          <p:nvPr>
            <p:custDataLst>
              <p:tags r:id="rId5"/>
            </p:custDataLst>
          </p:nvPr>
        </p:nvSpPr>
        <p:spPr>
          <a:xfrm>
            <a:off x="7465040" y="2793703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模板</a:t>
            </a:r>
          </a:p>
        </p:txBody>
      </p:sp>
      <p:sp>
        <p:nvSpPr>
          <p:cNvPr id="8" name="MH_Entry_3"/>
          <p:cNvSpPr/>
          <p:nvPr>
            <p:custDataLst>
              <p:tags r:id="rId6"/>
            </p:custDataLst>
          </p:nvPr>
        </p:nvSpPr>
        <p:spPr>
          <a:xfrm>
            <a:off x="7465040" y="3618134"/>
            <a:ext cx="4211356" cy="34887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265" dirty="0">
                <a:solidFill>
                  <a:srgbClr val="404040"/>
                </a:solidFill>
                <a:cs typeface="+mn-ea"/>
                <a:sym typeface="+mn-lt"/>
              </a:rPr>
              <a:t>异常处理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545184" y="5185128"/>
            <a:ext cx="9646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326" y="2400254"/>
            <a:ext cx="2956345" cy="4505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39DF190E-B974-4203-A76F-28983F52320F}"/>
              </a:ext>
            </a:extLst>
          </p:cNvPr>
          <p:cNvSpPr/>
          <p:nvPr/>
        </p:nvSpPr>
        <p:spPr>
          <a:xfrm>
            <a:off x="6226140" y="240907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类模板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compare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的使用举例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9010FF-82C6-449E-ABF1-6FA662A4D140}"/>
              </a:ext>
            </a:extLst>
          </p:cNvPr>
          <p:cNvSpPr/>
          <p:nvPr/>
        </p:nvSpPr>
        <p:spPr>
          <a:xfrm>
            <a:off x="185511" y="107594"/>
            <a:ext cx="4994275" cy="649408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#include&lt;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iostream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&gt;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using namespace 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std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template&lt;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typename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T&gt;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class compare{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public: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compare(T 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a,T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b)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   {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      x=a; y=b;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   }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T max()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   {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      return (x&gt;y) ? x:y;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   }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private: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T 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x,y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};</a:t>
            </a:r>
          </a:p>
          <a:p>
            <a:pPr>
              <a:defRPr/>
            </a:pP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int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main()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{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compare&lt;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int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&gt; com1(3,7);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compare&lt;double&gt; com2(12.34,56.78);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compare&lt;char&gt; com3('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a','x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');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cout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&lt;&lt;"</a:t>
            </a:r>
            <a:r>
              <a:rPr lang="zh-CN" altLang="en-US" sz="1600" dirty="0">
                <a:latin typeface="+mj-lt"/>
                <a:ea typeface="微软雅黑" panose="020B0503020204020204" pitchFamily="34" charset="-122"/>
              </a:rPr>
              <a:t>其中的最大值是：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"&lt;&lt;com1.max()&lt;&lt;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endl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cout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&lt;&lt;"</a:t>
            </a:r>
            <a:r>
              <a:rPr lang="zh-CN" altLang="en-US" sz="1600" dirty="0">
                <a:latin typeface="+mj-lt"/>
                <a:ea typeface="微软雅黑" panose="020B0503020204020204" pitchFamily="34" charset="-122"/>
              </a:rPr>
              <a:t>其中的最大值是：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"&lt;&lt;com2.max()&lt;&lt;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endl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     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cout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&lt;&lt;"</a:t>
            </a:r>
            <a:r>
              <a:rPr lang="zh-CN" altLang="en-US" sz="1600" dirty="0">
                <a:latin typeface="+mj-lt"/>
                <a:ea typeface="微软雅黑" panose="020B0503020204020204" pitchFamily="34" charset="-122"/>
              </a:rPr>
              <a:t>其中的最大值是：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"&lt;&lt;com3.max()&lt;&lt;</a:t>
            </a:r>
            <a:r>
              <a:rPr lang="en-US" altLang="zh-CN" sz="1600" dirty="0" err="1">
                <a:latin typeface="+mj-lt"/>
                <a:ea typeface="微软雅黑" panose="020B0503020204020204" pitchFamily="34" charset="-122"/>
              </a:rPr>
              <a:t>endl</a:t>
            </a: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 return 0;</a:t>
            </a:r>
          </a:p>
          <a:p>
            <a:pPr>
              <a:defRPr/>
            </a:pPr>
            <a:r>
              <a:rPr lang="en-US" altLang="zh-CN" sz="1600" dirty="0">
                <a:latin typeface="+mj-lt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14831D-E9B0-4379-A190-FEE6871B3414}"/>
              </a:ext>
            </a:extLst>
          </p:cNvPr>
          <p:cNvGrpSpPr>
            <a:grpSpLocks/>
          </p:cNvGrpSpPr>
          <p:nvPr/>
        </p:nvGrpSpPr>
        <p:grpSpPr bwMode="auto">
          <a:xfrm>
            <a:off x="306160" y="224132"/>
            <a:ext cx="4752975" cy="676275"/>
            <a:chOff x="329709" y="1022651"/>
            <a:chExt cx="4753365" cy="822173"/>
          </a:xfrm>
        </p:grpSpPr>
        <p:sp>
          <p:nvSpPr>
            <p:cNvPr id="5" name="椭圆形标注 11">
              <a:extLst>
                <a:ext uri="{FF2B5EF4-FFF2-40B4-BE49-F238E27FC236}">
                  <a16:creationId xmlns:a16="http://schemas.microsoft.com/office/drawing/2014/main" id="{2382A30B-C1B8-4451-96C7-BC5E4F152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09" y="1491368"/>
              <a:ext cx="2088601" cy="353456"/>
            </a:xfrm>
            <a:prstGeom prst="wedgeEllipseCallout">
              <a:avLst>
                <a:gd name="adj1" fmla="val 66273"/>
                <a:gd name="adj2" fmla="val -71273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600" b="0"/>
            </a:p>
          </p:txBody>
        </p:sp>
        <p:sp>
          <p:nvSpPr>
            <p:cNvPr id="6" name="文本框 15">
              <a:extLst>
                <a:ext uri="{FF2B5EF4-FFF2-40B4-BE49-F238E27FC236}">
                  <a16:creationId xmlns:a16="http://schemas.microsoft.com/office/drawing/2014/main" id="{5787D735-100A-49EF-996E-1621184B6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4267" y="1022651"/>
              <a:ext cx="2808807" cy="41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模板声明，其中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为类型参数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EB16818-3EC4-4FAD-8585-24B4A3EB0F06}"/>
              </a:ext>
            </a:extLst>
          </p:cNvPr>
          <p:cNvGrpSpPr>
            <a:grpSpLocks/>
          </p:cNvGrpSpPr>
          <p:nvPr/>
        </p:nvGrpSpPr>
        <p:grpSpPr bwMode="auto">
          <a:xfrm>
            <a:off x="926175" y="870673"/>
            <a:ext cx="4776788" cy="531813"/>
            <a:chOff x="366699" y="1533447"/>
            <a:chExt cx="4777679" cy="646777"/>
          </a:xfrm>
        </p:grpSpPr>
        <p:sp>
          <p:nvSpPr>
            <p:cNvPr id="9" name="椭圆形标注 11">
              <a:extLst>
                <a:ext uri="{FF2B5EF4-FFF2-40B4-BE49-F238E27FC236}">
                  <a16:creationId xmlns:a16="http://schemas.microsoft.com/office/drawing/2014/main" id="{13AA678C-554E-43CC-8FF1-5ECCFBBCD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99" y="1533447"/>
              <a:ext cx="613155" cy="353456"/>
            </a:xfrm>
            <a:prstGeom prst="wedgeEllipseCallout">
              <a:avLst>
                <a:gd name="adj1" fmla="val 273861"/>
                <a:gd name="adj2" fmla="val 71394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600" b="0"/>
            </a:p>
          </p:txBody>
        </p:sp>
        <p:sp>
          <p:nvSpPr>
            <p:cNvPr id="10" name="文本框 15">
              <a:extLst>
                <a:ext uri="{FF2B5EF4-FFF2-40B4-BE49-F238E27FC236}">
                  <a16:creationId xmlns:a16="http://schemas.microsoft.com/office/drawing/2014/main" id="{C7179445-02A8-446F-9F29-5CDB8B68D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5571" y="1768639"/>
              <a:ext cx="2808807" cy="41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类模板名为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compare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1687C6-6BA5-4394-86B4-E9D72598B032}"/>
              </a:ext>
            </a:extLst>
          </p:cNvPr>
          <p:cNvGrpSpPr>
            <a:grpSpLocks/>
          </p:cNvGrpSpPr>
          <p:nvPr/>
        </p:nvGrpSpPr>
        <p:grpSpPr bwMode="auto">
          <a:xfrm>
            <a:off x="709386" y="3809903"/>
            <a:ext cx="4470400" cy="1003300"/>
            <a:chOff x="366699" y="667323"/>
            <a:chExt cx="4472688" cy="1219580"/>
          </a:xfrm>
        </p:grpSpPr>
        <p:sp>
          <p:nvSpPr>
            <p:cNvPr id="12" name="椭圆形标注 11">
              <a:extLst>
                <a:ext uri="{FF2B5EF4-FFF2-40B4-BE49-F238E27FC236}">
                  <a16:creationId xmlns:a16="http://schemas.microsoft.com/office/drawing/2014/main" id="{F965C0EF-5527-4B24-86DB-9F7A2A530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99" y="1533447"/>
              <a:ext cx="2142126" cy="353456"/>
            </a:xfrm>
            <a:prstGeom prst="wedgeEllipseCallout">
              <a:avLst>
                <a:gd name="adj1" fmla="val 49829"/>
                <a:gd name="adj2" fmla="val -100454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600" b="0"/>
            </a:p>
          </p:txBody>
        </p:sp>
        <p:sp>
          <p:nvSpPr>
            <p:cNvPr id="13" name="文本框 15">
              <a:extLst>
                <a:ext uri="{FF2B5EF4-FFF2-40B4-BE49-F238E27FC236}">
                  <a16:creationId xmlns:a16="http://schemas.microsoft.com/office/drawing/2014/main" id="{B909705D-DDEC-4CAE-9721-33EAE37A8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0580" y="667323"/>
              <a:ext cx="2808807" cy="710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用类模板定义对象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com1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，此时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替代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E57B763-81C0-458D-965E-13D9ECD6D60D}"/>
              </a:ext>
            </a:extLst>
          </p:cNvPr>
          <p:cNvSpPr txBox="1"/>
          <p:nvPr/>
        </p:nvSpPr>
        <p:spPr>
          <a:xfrm>
            <a:off x="6699380" y="2700641"/>
            <a:ext cx="2672526" cy="13914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+mj-lt"/>
                <a:ea typeface="微软雅黑" panose="020B0503020204020204" pitchFamily="34" charset="-122"/>
              </a:rPr>
              <a:t>其中的最大值是： </a:t>
            </a:r>
            <a:r>
              <a:rPr lang="en-US" altLang="zh-CN" sz="1800" dirty="0">
                <a:latin typeface="+mj-lt"/>
                <a:ea typeface="微软雅黑" panose="020B0503020204020204" pitchFamily="34" charset="-122"/>
              </a:rPr>
              <a:t>7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+mj-lt"/>
                <a:ea typeface="微软雅黑" panose="020B0503020204020204" pitchFamily="34" charset="-122"/>
              </a:rPr>
              <a:t>其中的最大值是： 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56.78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其中的最大值是：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4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29DABCDE-62CA-4705-B4D6-5EFF490E38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8746D5F-37AD-44AA-944A-03085A62C2AF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AF3D53D-F754-46A6-8F79-F217D7CDD571}"/>
              </a:ext>
            </a:extLst>
          </p:cNvPr>
          <p:cNvCxnSpPr/>
          <p:nvPr/>
        </p:nvCxnSpPr>
        <p:spPr>
          <a:xfrm>
            <a:off x="4410363" y="2180669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0">
            <a:extLst>
              <a:ext uri="{FF2B5EF4-FFF2-40B4-BE49-F238E27FC236}">
                <a16:creationId xmlns:a16="http://schemas.microsoft.com/office/drawing/2014/main" id="{153F807A-3AD4-40FB-93B2-E09F6AE271BD}"/>
              </a:ext>
            </a:extLst>
          </p:cNvPr>
          <p:cNvSpPr txBox="1"/>
          <p:nvPr/>
        </p:nvSpPr>
        <p:spPr>
          <a:xfrm>
            <a:off x="4987256" y="2618620"/>
            <a:ext cx="6543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第二部分 </a:t>
            </a:r>
            <a:r>
              <a:rPr lang="en-US" altLang="zh-CN" sz="3200" b="1" dirty="0">
                <a:solidFill>
                  <a:schemeClr val="bg1"/>
                </a:solidFill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</a:rPr>
              <a:t>异常处理</a:t>
            </a:r>
          </a:p>
          <a:p>
            <a:endParaRPr lang="zh-CN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048DB9-D906-448F-BC48-239786CCFC38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0E17B9A-E4B6-4017-94DD-7FAB88F14BEA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F82317B3-AC48-4D29-BDC3-1C2BCE859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3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2"/>
            </p:custDataLst>
          </p:nvPr>
        </p:nvGrpSpPr>
        <p:grpSpPr>
          <a:xfrm>
            <a:off x="1307468" y="1649152"/>
            <a:ext cx="5559309" cy="4092695"/>
            <a:chOff x="1307468" y="1649152"/>
            <a:chExt cx="5559309" cy="4092695"/>
          </a:xfrm>
        </p:grpSpPr>
        <p:sp>
          <p:nvSpPr>
            <p:cNvPr id="9" name="任意多边形: 形状 8"/>
            <p:cNvSpPr/>
            <p:nvPr/>
          </p:nvSpPr>
          <p:spPr bwMode="auto">
            <a:xfrm>
              <a:off x="3000902" y="2488824"/>
              <a:ext cx="1055226" cy="760776"/>
            </a:xfrm>
            <a:custGeom>
              <a:avLst/>
              <a:gdLst>
                <a:gd name="T0" fmla="*/ 367 w 749"/>
                <a:gd name="T1" fmla="*/ 0 h 540"/>
                <a:gd name="T2" fmla="*/ 0 w 749"/>
                <a:gd name="T3" fmla="*/ 540 h 540"/>
                <a:gd name="T4" fmla="*/ 749 w 749"/>
                <a:gd name="T5" fmla="*/ 540 h 540"/>
                <a:gd name="T6" fmla="*/ 749 w 749"/>
                <a:gd name="T7" fmla="*/ 0 h 540"/>
                <a:gd name="T8" fmla="*/ 367 w 749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540">
                  <a:moveTo>
                    <a:pt x="367" y="0"/>
                  </a:moveTo>
                  <a:lnTo>
                    <a:pt x="0" y="540"/>
                  </a:lnTo>
                  <a:lnTo>
                    <a:pt x="749" y="540"/>
                  </a:lnTo>
                  <a:lnTo>
                    <a:pt x="749" y="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885095" y="4130129"/>
              <a:ext cx="2171032" cy="760776"/>
            </a:xfrm>
            <a:custGeom>
              <a:avLst/>
              <a:gdLst>
                <a:gd name="T0" fmla="*/ 1541 w 1541"/>
                <a:gd name="T1" fmla="*/ 540 h 540"/>
                <a:gd name="T2" fmla="*/ 1541 w 1541"/>
                <a:gd name="T3" fmla="*/ 0 h 540"/>
                <a:gd name="T4" fmla="*/ 366 w 1541"/>
                <a:gd name="T5" fmla="*/ 0 h 540"/>
                <a:gd name="T6" fmla="*/ 0 w 1541"/>
                <a:gd name="T7" fmla="*/ 540 h 540"/>
                <a:gd name="T8" fmla="*/ 1541 w 1541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540">
                  <a:moveTo>
                    <a:pt x="1541" y="540"/>
                  </a:moveTo>
                  <a:lnTo>
                    <a:pt x="1541" y="0"/>
                  </a:lnTo>
                  <a:lnTo>
                    <a:pt x="366" y="0"/>
                  </a:lnTo>
                  <a:lnTo>
                    <a:pt x="0" y="540"/>
                  </a:lnTo>
                  <a:lnTo>
                    <a:pt x="1541" y="54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/>
            <p:cNvSpPr/>
            <p:nvPr/>
          </p:nvSpPr>
          <p:spPr bwMode="auto">
            <a:xfrm>
              <a:off x="3558805" y="1649152"/>
              <a:ext cx="1056635" cy="779091"/>
            </a:xfrm>
            <a:custGeom>
              <a:avLst/>
              <a:gdLst>
                <a:gd name="T0" fmla="*/ 750 w 750"/>
                <a:gd name="T1" fmla="*/ 553 h 553"/>
                <a:gd name="T2" fmla="*/ 375 w 750"/>
                <a:gd name="T3" fmla="*/ 0 h 553"/>
                <a:gd name="T4" fmla="*/ 0 w 750"/>
                <a:gd name="T5" fmla="*/ 553 h 553"/>
                <a:gd name="T6" fmla="*/ 750 w 750"/>
                <a:gd name="T7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0" h="553">
                  <a:moveTo>
                    <a:pt x="750" y="553"/>
                  </a:moveTo>
                  <a:lnTo>
                    <a:pt x="375" y="0"/>
                  </a:lnTo>
                  <a:lnTo>
                    <a:pt x="0" y="553"/>
                  </a:lnTo>
                  <a:lnTo>
                    <a:pt x="750" y="553"/>
                  </a:lnTo>
                  <a:close/>
                </a:path>
              </a:pathLst>
            </a:custGeom>
            <a:solidFill>
              <a:schemeClr val="accent6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/>
            <p:cNvSpPr/>
            <p:nvPr/>
          </p:nvSpPr>
          <p:spPr bwMode="auto">
            <a:xfrm>
              <a:off x="2442998" y="3308772"/>
              <a:ext cx="1613129" cy="760776"/>
            </a:xfrm>
            <a:custGeom>
              <a:avLst/>
              <a:gdLst>
                <a:gd name="T0" fmla="*/ 1145 w 1145"/>
                <a:gd name="T1" fmla="*/ 540 h 540"/>
                <a:gd name="T2" fmla="*/ 1145 w 1145"/>
                <a:gd name="T3" fmla="*/ 0 h 540"/>
                <a:gd name="T4" fmla="*/ 367 w 1145"/>
                <a:gd name="T5" fmla="*/ 0 h 540"/>
                <a:gd name="T6" fmla="*/ 0 w 1145"/>
                <a:gd name="T7" fmla="*/ 540 h 540"/>
                <a:gd name="T8" fmla="*/ 1145 w 1145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5" h="540">
                  <a:moveTo>
                    <a:pt x="1145" y="540"/>
                  </a:moveTo>
                  <a:lnTo>
                    <a:pt x="1145" y="0"/>
                  </a:lnTo>
                  <a:lnTo>
                    <a:pt x="367" y="0"/>
                  </a:lnTo>
                  <a:lnTo>
                    <a:pt x="0" y="540"/>
                  </a:lnTo>
                  <a:lnTo>
                    <a:pt x="1145" y="54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4116708" y="4130129"/>
              <a:ext cx="2172441" cy="760776"/>
            </a:xfrm>
            <a:custGeom>
              <a:avLst/>
              <a:gdLst>
                <a:gd name="T0" fmla="*/ 1176 w 1542"/>
                <a:gd name="T1" fmla="*/ 0 h 540"/>
                <a:gd name="T2" fmla="*/ 0 w 1542"/>
                <a:gd name="T3" fmla="*/ 0 h 540"/>
                <a:gd name="T4" fmla="*/ 0 w 1542"/>
                <a:gd name="T5" fmla="*/ 540 h 540"/>
                <a:gd name="T6" fmla="*/ 1542 w 1542"/>
                <a:gd name="T7" fmla="*/ 540 h 540"/>
                <a:gd name="T8" fmla="*/ 1176 w 1542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2" h="540">
                  <a:moveTo>
                    <a:pt x="1176" y="0"/>
                  </a:moveTo>
                  <a:lnTo>
                    <a:pt x="0" y="0"/>
                  </a:lnTo>
                  <a:lnTo>
                    <a:pt x="0" y="540"/>
                  </a:lnTo>
                  <a:lnTo>
                    <a:pt x="1542" y="540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: 形状 13"/>
            <p:cNvSpPr/>
            <p:nvPr/>
          </p:nvSpPr>
          <p:spPr bwMode="auto">
            <a:xfrm>
              <a:off x="1307468" y="4951485"/>
              <a:ext cx="2748659" cy="790362"/>
            </a:xfrm>
            <a:custGeom>
              <a:avLst/>
              <a:gdLst>
                <a:gd name="T0" fmla="*/ 1951 w 1951"/>
                <a:gd name="T1" fmla="*/ 0 h 561"/>
                <a:gd name="T2" fmla="*/ 381 w 1951"/>
                <a:gd name="T3" fmla="*/ 0 h 561"/>
                <a:gd name="T4" fmla="*/ 0 w 1951"/>
                <a:gd name="T5" fmla="*/ 561 h 561"/>
                <a:gd name="T6" fmla="*/ 1951 w 1951"/>
                <a:gd name="T7" fmla="*/ 561 h 561"/>
                <a:gd name="T8" fmla="*/ 1951 w 1951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1" h="561">
                  <a:moveTo>
                    <a:pt x="1951" y="0"/>
                  </a:moveTo>
                  <a:lnTo>
                    <a:pt x="381" y="0"/>
                  </a:lnTo>
                  <a:lnTo>
                    <a:pt x="0" y="561"/>
                  </a:lnTo>
                  <a:lnTo>
                    <a:pt x="1951" y="561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14"/>
            <p:cNvSpPr/>
            <p:nvPr/>
          </p:nvSpPr>
          <p:spPr bwMode="auto">
            <a:xfrm>
              <a:off x="4116708" y="4951485"/>
              <a:ext cx="2750069" cy="790362"/>
            </a:xfrm>
            <a:custGeom>
              <a:avLst/>
              <a:gdLst>
                <a:gd name="T0" fmla="*/ 0 w 1952"/>
                <a:gd name="T1" fmla="*/ 0 h 561"/>
                <a:gd name="T2" fmla="*/ 0 w 1952"/>
                <a:gd name="T3" fmla="*/ 561 h 561"/>
                <a:gd name="T4" fmla="*/ 1952 w 1952"/>
                <a:gd name="T5" fmla="*/ 561 h 561"/>
                <a:gd name="T6" fmla="*/ 1571 w 1952"/>
                <a:gd name="T7" fmla="*/ 0 h 561"/>
                <a:gd name="T8" fmla="*/ 0 w 1952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2" h="561">
                  <a:moveTo>
                    <a:pt x="0" y="0"/>
                  </a:moveTo>
                  <a:lnTo>
                    <a:pt x="0" y="561"/>
                  </a:lnTo>
                  <a:lnTo>
                    <a:pt x="1952" y="561"/>
                  </a:lnTo>
                  <a:lnTo>
                    <a:pt x="15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: 形状 15"/>
            <p:cNvSpPr/>
            <p:nvPr/>
          </p:nvSpPr>
          <p:spPr bwMode="auto">
            <a:xfrm>
              <a:off x="4116708" y="2488824"/>
              <a:ext cx="1056635" cy="760776"/>
            </a:xfrm>
            <a:custGeom>
              <a:avLst/>
              <a:gdLst>
                <a:gd name="T0" fmla="*/ 0 w 750"/>
                <a:gd name="T1" fmla="*/ 0 h 540"/>
                <a:gd name="T2" fmla="*/ 0 w 750"/>
                <a:gd name="T3" fmla="*/ 540 h 540"/>
                <a:gd name="T4" fmla="*/ 750 w 750"/>
                <a:gd name="T5" fmla="*/ 540 h 540"/>
                <a:gd name="T6" fmla="*/ 383 w 750"/>
                <a:gd name="T7" fmla="*/ 0 h 540"/>
                <a:gd name="T8" fmla="*/ 0 w 750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0" h="540">
                  <a:moveTo>
                    <a:pt x="0" y="0"/>
                  </a:moveTo>
                  <a:lnTo>
                    <a:pt x="0" y="540"/>
                  </a:lnTo>
                  <a:lnTo>
                    <a:pt x="750" y="540"/>
                  </a:lnTo>
                  <a:lnTo>
                    <a:pt x="3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16"/>
            <p:cNvSpPr/>
            <p:nvPr/>
          </p:nvSpPr>
          <p:spPr bwMode="auto">
            <a:xfrm>
              <a:off x="4116708" y="3308772"/>
              <a:ext cx="1615947" cy="760776"/>
            </a:xfrm>
            <a:custGeom>
              <a:avLst/>
              <a:gdLst>
                <a:gd name="T0" fmla="*/ 0 w 1147"/>
                <a:gd name="T1" fmla="*/ 0 h 540"/>
                <a:gd name="T2" fmla="*/ 0 w 1147"/>
                <a:gd name="T3" fmla="*/ 540 h 540"/>
                <a:gd name="T4" fmla="*/ 1147 w 1147"/>
                <a:gd name="T5" fmla="*/ 540 h 540"/>
                <a:gd name="T6" fmla="*/ 780 w 1147"/>
                <a:gd name="T7" fmla="*/ 0 h 540"/>
                <a:gd name="T8" fmla="*/ 0 w 1147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540">
                  <a:moveTo>
                    <a:pt x="0" y="0"/>
                  </a:moveTo>
                  <a:lnTo>
                    <a:pt x="0" y="540"/>
                  </a:lnTo>
                  <a:lnTo>
                    <a:pt x="1147" y="540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7" name="千图PPT彼岸天：ID 8661124库_文本框 20"/>
          <p:cNvSpPr txBox="1"/>
          <p:nvPr>
            <p:custDataLst>
              <p:tags r:id="rId3"/>
            </p:custDataLst>
          </p:nvPr>
        </p:nvSpPr>
        <p:spPr>
          <a:xfrm>
            <a:off x="6866777" y="5053272"/>
            <a:ext cx="4171594" cy="44248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0000"/>
                </a:solidFill>
              </a:rPr>
              <a:t>or</a:t>
            </a:r>
            <a:r>
              <a:rPr lang="zh-CN" altLang="en-US" sz="1600" dirty="0">
                <a:solidFill>
                  <a:srgbClr val="FF0000"/>
                </a:solidFill>
              </a:rPr>
              <a:t>给出适当的提示信息</a:t>
            </a:r>
          </a:p>
        </p:txBody>
      </p:sp>
      <p:grpSp>
        <p:nvGrpSpPr>
          <p:cNvPr id="28" name="千图PPT彼岸天：ID 8661124库_组合 27"/>
          <p:cNvGrpSpPr/>
          <p:nvPr>
            <p:custDataLst>
              <p:tags r:id="rId4"/>
            </p:custDataLst>
          </p:nvPr>
        </p:nvGrpSpPr>
        <p:grpSpPr>
          <a:xfrm>
            <a:off x="4676021" y="1592798"/>
            <a:ext cx="6483391" cy="1041797"/>
            <a:chOff x="4676021" y="1592798"/>
            <a:chExt cx="6483391" cy="1041797"/>
          </a:xfrm>
        </p:grpSpPr>
        <p:sp>
          <p:nvSpPr>
            <p:cNvPr id="18" name="文本框 11"/>
            <p:cNvSpPr txBox="1"/>
            <p:nvPr/>
          </p:nvSpPr>
          <p:spPr>
            <a:xfrm>
              <a:off x="4750730" y="2192108"/>
              <a:ext cx="6408682" cy="44248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编译时的错误主要是语法错误，编译器会报错</a:t>
              </a:r>
            </a:p>
          </p:txBody>
        </p:sp>
        <p:sp>
          <p:nvSpPr>
            <p:cNvPr id="19" name="文本框 12"/>
            <p:cNvSpPr txBox="1"/>
            <p:nvPr/>
          </p:nvSpPr>
          <p:spPr>
            <a:xfrm>
              <a:off x="4676021" y="1592798"/>
              <a:ext cx="4052247" cy="31137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100000"/>
                    </a:schemeClr>
                  </a:solidFill>
                </a:rPr>
                <a:t>程序中常见的错误分为两大类：编译时的错误和运行时的错误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4799855" y="2492898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千图PPT彼岸天：ID 8661124库_组合 28"/>
          <p:cNvGrpSpPr/>
          <p:nvPr>
            <p:custDataLst>
              <p:tags r:id="rId5"/>
            </p:custDataLst>
          </p:nvPr>
        </p:nvGrpSpPr>
        <p:grpSpPr>
          <a:xfrm>
            <a:off x="5233923" y="2700672"/>
            <a:ext cx="5316987" cy="554225"/>
            <a:chOff x="5233923" y="2700672"/>
            <a:chExt cx="5316987" cy="554225"/>
          </a:xfrm>
        </p:grpSpPr>
        <p:sp>
          <p:nvSpPr>
            <p:cNvPr id="24" name="文本框 17"/>
            <p:cNvSpPr txBox="1"/>
            <p:nvPr/>
          </p:nvSpPr>
          <p:spPr>
            <a:xfrm>
              <a:off x="5233923" y="2700672"/>
              <a:ext cx="5316987" cy="44248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运行时出现的错误则不同，其中有些甚至是不可预料的；</a:t>
              </a:r>
              <a:r>
                <a:rPr lang="en-US" altLang="zh-CN" sz="1600" dirty="0" err="1"/>
                <a:t>eg.</a:t>
              </a:r>
              <a:r>
                <a:rPr lang="en-US" altLang="zh-CN" sz="1600" dirty="0"/>
                <a:t> </a:t>
              </a:r>
              <a:r>
                <a:rPr lang="zh-CN" altLang="en-US" sz="1600" dirty="0"/>
                <a:t>算法出错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5295154" y="3254897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千图PPT彼岸天：ID 8661124库_组合 29"/>
          <p:cNvGrpSpPr/>
          <p:nvPr>
            <p:custDataLst>
              <p:tags r:id="rId6"/>
            </p:custDataLst>
          </p:nvPr>
        </p:nvGrpSpPr>
        <p:grpSpPr>
          <a:xfrm>
            <a:off x="5732655" y="3566146"/>
            <a:ext cx="5305716" cy="503403"/>
            <a:chOff x="5732655" y="3566146"/>
            <a:chExt cx="5305716" cy="503403"/>
          </a:xfrm>
        </p:grpSpPr>
        <p:sp>
          <p:nvSpPr>
            <p:cNvPr id="25" name="文本框 18"/>
            <p:cNvSpPr txBox="1"/>
            <p:nvPr/>
          </p:nvSpPr>
          <p:spPr>
            <a:xfrm>
              <a:off x="5732655" y="3566146"/>
              <a:ext cx="5305716" cy="44248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eaLnBrk="1" hangingPunct="1">
                <a:defRPr/>
              </a:pPr>
              <a:r>
                <a:rPr lang="zh-CN" altLang="en-US" sz="1600" dirty="0">
                  <a:effectLst/>
                  <a:latin typeface="微软雅黑" panose="020B0503020204020204" pitchFamily="34" charset="-122"/>
                </a:rPr>
                <a:t>程序运行时出现的错误统称为异常，对异常的处理统称为异常处理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899201" y="4069549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千图PPT彼岸天：ID 8661124库_组合 30"/>
          <p:cNvGrpSpPr/>
          <p:nvPr>
            <p:custDataLst>
              <p:tags r:id="rId7"/>
            </p:custDataLst>
          </p:nvPr>
        </p:nvGrpSpPr>
        <p:grpSpPr>
          <a:xfrm>
            <a:off x="6180668" y="4240551"/>
            <a:ext cx="4857703" cy="710933"/>
            <a:chOff x="6180668" y="4285523"/>
            <a:chExt cx="4857703" cy="710933"/>
          </a:xfrm>
        </p:grpSpPr>
        <p:sp>
          <p:nvSpPr>
            <p:cNvPr id="26" name="文本框 19"/>
            <p:cNvSpPr txBox="1"/>
            <p:nvPr/>
          </p:nvSpPr>
          <p:spPr>
            <a:xfrm>
              <a:off x="6180668" y="4285523"/>
              <a:ext cx="4857703" cy="710933"/>
            </a:xfrm>
            <a:prstGeom prst="rect">
              <a:avLst/>
            </a:prstGeom>
            <a:noFill/>
          </p:spPr>
          <p:txBody>
            <a:bodyPr wrap="square">
              <a:normAutofit fontScale="92500" lnSpcReduction="10000"/>
            </a:bodyPr>
            <a:lstStyle/>
            <a:p>
              <a:pPr lvl="1">
                <a:buFont typeface="Wingdings" panose="05000000000000000000" pitchFamily="2" charset="2"/>
                <a:buNone/>
              </a:pP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在程序设计时，应事先分析程序运行时可能出现的各种意外情况，并分别制定出相应的处理方法，使程序能够继续执行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423293" y="4935877"/>
              <a:ext cx="39244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异常处理概述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2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">
            <a:extLst>
              <a:ext uri="{FF2B5EF4-FFF2-40B4-BE49-F238E27FC236}">
                <a16:creationId xmlns:a16="http://schemas.microsoft.com/office/drawing/2014/main" id="{5FEFDF81-E495-4B8D-AB84-F9C559D049AF}"/>
              </a:ext>
            </a:extLst>
          </p:cNvPr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异常处理方法举例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66A3E7-2404-40B3-B2C2-EAAFA8042936}"/>
              </a:ext>
            </a:extLst>
          </p:cNvPr>
          <p:cNvSpPr/>
          <p:nvPr/>
        </p:nvSpPr>
        <p:spPr>
          <a:xfrm>
            <a:off x="549404" y="1917733"/>
            <a:ext cx="4994275" cy="397033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#include&lt;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iostream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&gt;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using namespace 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std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float 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Div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(float 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x,float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y);</a:t>
            </a:r>
          </a:p>
          <a:p>
            <a:pPr>
              <a:defRPr/>
            </a:pP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int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main()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{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    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cout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&lt;&lt;"7/3="&lt;&lt;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Div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(7,3)&lt;&lt;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endl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    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cout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&lt;&lt;"5/0="&lt;&lt;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Div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(5,0)&lt;&lt;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endl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 return 0;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}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float 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Div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(float 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x,float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y)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{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    if(y == 0)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    {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         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cout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&lt;&lt;"</a:t>
            </a:r>
            <a:r>
              <a:rPr lang="zh-CN" altLang="en-US" sz="1400" dirty="0">
                <a:latin typeface="+mj-lt"/>
                <a:ea typeface="微软雅黑" panose="020B0503020204020204" pitchFamily="34" charset="-122"/>
              </a:rPr>
              <a:t>除数为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latin typeface="+mj-lt"/>
                <a:ea typeface="微软雅黑" panose="020B0503020204020204" pitchFamily="34" charset="-122"/>
              </a:rPr>
              <a:t>，错误！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"&lt;&lt;</a:t>
            </a:r>
            <a:r>
              <a:rPr lang="en-US" altLang="zh-CN" sz="1400" dirty="0" err="1">
                <a:latin typeface="+mj-lt"/>
                <a:ea typeface="微软雅黑" panose="020B0503020204020204" pitchFamily="34" charset="-122"/>
              </a:rPr>
              <a:t>endl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;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         exit(0);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     }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 return x/y;</a:t>
            </a:r>
          </a:p>
          <a:p>
            <a:pPr>
              <a:defRPr/>
            </a:pP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}</a:t>
            </a:r>
            <a:endParaRPr lang="zh-CN" altLang="en-US" sz="1400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5C2A972-C679-4173-BE5A-C06BB575CFE6}"/>
              </a:ext>
            </a:extLst>
          </p:cNvPr>
          <p:cNvGrpSpPr>
            <a:grpSpLocks/>
          </p:cNvGrpSpPr>
          <p:nvPr/>
        </p:nvGrpSpPr>
        <p:grpSpPr bwMode="auto">
          <a:xfrm>
            <a:off x="772854" y="4079714"/>
            <a:ext cx="4403725" cy="584200"/>
            <a:chOff x="366699" y="1294434"/>
            <a:chExt cx="4405196" cy="710918"/>
          </a:xfrm>
        </p:grpSpPr>
        <p:sp>
          <p:nvSpPr>
            <p:cNvPr id="5" name="椭圆形标注 11">
              <a:extLst>
                <a:ext uri="{FF2B5EF4-FFF2-40B4-BE49-F238E27FC236}">
                  <a16:creationId xmlns:a16="http://schemas.microsoft.com/office/drawing/2014/main" id="{57BD5FEC-28E8-4863-98DC-CBF0DA39D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99" y="1533448"/>
              <a:ext cx="999883" cy="353455"/>
            </a:xfrm>
            <a:prstGeom prst="wedgeEllipseCallout">
              <a:avLst>
                <a:gd name="adj1" fmla="val 104519"/>
                <a:gd name="adj2" fmla="val -19394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600" b="0"/>
            </a:p>
          </p:txBody>
        </p:sp>
        <p:sp>
          <p:nvSpPr>
            <p:cNvPr id="6" name="文本框 15">
              <a:extLst>
                <a:ext uri="{FF2B5EF4-FFF2-40B4-BE49-F238E27FC236}">
                  <a16:creationId xmlns:a16="http://schemas.microsoft.com/office/drawing/2014/main" id="{C6987BF1-8E1F-45AE-B0E9-4D3069445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3088" y="1294434"/>
              <a:ext cx="2808807" cy="710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在定义函数的部分加入了提示程序错误的部分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1491793-B874-49A9-974B-98F321D74A34}"/>
              </a:ext>
            </a:extLst>
          </p:cNvPr>
          <p:cNvSpPr txBox="1"/>
          <p:nvPr/>
        </p:nvSpPr>
        <p:spPr>
          <a:xfrm>
            <a:off x="6708710" y="3344453"/>
            <a:ext cx="1729961" cy="13914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输出结果：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7/3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2.333333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除数为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，错误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3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1"/>
          <a:stretch>
            <a:fillRect/>
          </a:stretch>
        </p:blipFill>
        <p:spPr>
          <a:xfrm>
            <a:off x="-2692400" y="0"/>
            <a:ext cx="835486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87652" y="832864"/>
            <a:ext cx="2986715" cy="221599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solidFill>
                  <a:srgbClr val="003867"/>
                </a:solidFill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2021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88410" y="2646878"/>
            <a:ext cx="7803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66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感谢您的观看！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3867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96909" y="3846724"/>
            <a:ext cx="2031325" cy="461665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zh-CN" altLang="en-US" sz="2400" dirty="0">
                <a:solidFill>
                  <a:srgbClr val="003867"/>
                </a:solidFill>
                <a:effectLst/>
              </a:rPr>
              <a:t>华控梦图团队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25497" y="3707806"/>
            <a:ext cx="7061788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4"/>
          <p:cNvSpPr txBox="1"/>
          <p:nvPr/>
        </p:nvSpPr>
        <p:spPr>
          <a:xfrm>
            <a:off x="8990310" y="4425080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黄伟杰  日期：</a:t>
            </a:r>
            <a:r>
              <a:rPr lang="en-US" altLang="zh-CN" sz="1400" b="1" dirty="0">
                <a:solidFill>
                  <a:srgbClr val="0038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2021.8.30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068B6200-8275-40D6-B80A-BDD6518D99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>
            <a:fillRect/>
          </a:stretch>
        </p:blipFill>
        <p:spPr/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5188B3-D10D-4507-B67C-15007DCCB228}"/>
              </a:ext>
            </a:extLst>
          </p:cNvPr>
          <p:cNvSpPr/>
          <p:nvPr/>
        </p:nvSpPr>
        <p:spPr>
          <a:xfrm>
            <a:off x="0" y="1796819"/>
            <a:ext cx="12192000" cy="3456000"/>
          </a:xfrm>
          <a:prstGeom prst="rect">
            <a:avLst/>
          </a:prstGeom>
          <a:solidFill>
            <a:srgbClr val="2386D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C83861-52FA-460E-8E8A-B8D0A6B620DD}"/>
              </a:ext>
            </a:extLst>
          </p:cNvPr>
          <p:cNvCxnSpPr/>
          <p:nvPr/>
        </p:nvCxnSpPr>
        <p:spPr>
          <a:xfrm>
            <a:off x="4410363" y="2180669"/>
            <a:ext cx="0" cy="268829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11B2B263-E010-46C7-ABF7-A7FAACE533CA}"/>
              </a:ext>
            </a:extLst>
          </p:cNvPr>
          <p:cNvSpPr txBox="1"/>
          <p:nvPr/>
        </p:nvSpPr>
        <p:spPr>
          <a:xfrm>
            <a:off x="4987256" y="2618620"/>
            <a:ext cx="6543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chemeClr val="bg1"/>
                </a:solidFill>
              </a:rPr>
              <a:t>第一部分 </a:t>
            </a:r>
            <a:r>
              <a:rPr lang="en-US" altLang="zh-CN" sz="3200" b="1" dirty="0">
                <a:solidFill>
                  <a:schemeClr val="bg1"/>
                </a:solidFill>
              </a:rPr>
              <a:t>|</a:t>
            </a:r>
            <a:r>
              <a:rPr lang="zh-CN" altLang="en-US" sz="3200" b="1" dirty="0">
                <a:solidFill>
                  <a:schemeClr val="bg1"/>
                </a:solidFill>
              </a:rPr>
              <a:t>模板</a:t>
            </a:r>
          </a:p>
          <a:p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6E0B042D-980D-4EC4-80B2-67B382C6CFCA}"/>
              </a:ext>
            </a:extLst>
          </p:cNvPr>
          <p:cNvSpPr txBox="1"/>
          <p:nvPr/>
        </p:nvSpPr>
        <p:spPr>
          <a:xfrm>
            <a:off x="5039881" y="3576406"/>
            <a:ext cx="341365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模板的基本概念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6DE298B4-0121-4D95-885B-C8F22A3ACB82}"/>
              </a:ext>
            </a:extLst>
          </p:cNvPr>
          <p:cNvSpPr txBox="1"/>
          <p:nvPr/>
        </p:nvSpPr>
        <p:spPr>
          <a:xfrm>
            <a:off x="4987256" y="4127773"/>
            <a:ext cx="352267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函数模板和模板函数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A920DD8E-2D28-49AC-AC65-05EB2A4373BF}"/>
              </a:ext>
            </a:extLst>
          </p:cNvPr>
          <p:cNvSpPr txBox="1"/>
          <p:nvPr/>
        </p:nvSpPr>
        <p:spPr>
          <a:xfrm>
            <a:off x="4987256" y="4679140"/>
            <a:ext cx="310574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867" dirty="0">
                <a:solidFill>
                  <a:schemeClr val="bg1"/>
                </a:solidFill>
              </a:rPr>
              <a:t>类模板和模板类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E1981C-03E4-46E3-B9B4-CB334C185F6D}"/>
              </a:ext>
            </a:extLst>
          </p:cNvPr>
          <p:cNvGrpSpPr/>
          <p:nvPr/>
        </p:nvGrpSpPr>
        <p:grpSpPr>
          <a:xfrm>
            <a:off x="1575173" y="2564819"/>
            <a:ext cx="1920000" cy="1920000"/>
            <a:chOff x="1181380" y="1923614"/>
            <a:chExt cx="1440000" cy="14400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BDB87F3-726C-4CFE-A4F8-70A71C7B1648}"/>
                </a:ext>
              </a:extLst>
            </p:cNvPr>
            <p:cNvSpPr/>
            <p:nvPr/>
          </p:nvSpPr>
          <p:spPr bwMode="auto">
            <a:xfrm>
              <a:off x="1181380" y="1923614"/>
              <a:ext cx="1440000" cy="1440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540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2" name="KSO_Shape">
              <a:extLst>
                <a:ext uri="{FF2B5EF4-FFF2-40B4-BE49-F238E27FC236}">
                  <a16:creationId xmlns:a16="http://schemas.microsoft.com/office/drawing/2014/main" id="{C739E056-2F70-40C6-8E6E-EC758CB9D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612" y="2273450"/>
              <a:ext cx="609536" cy="740328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rgbClr val="197BC8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/>
          <p:bldP spid="6" grpId="0"/>
          <p:bldP spid="7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/>
          <p:bldP spid="6" grpId="0"/>
          <p:bldP spid="7" grpId="0"/>
          <p:bldP spid="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5F84EC-96E4-4661-A602-2B51CB1C0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404813"/>
            <a:ext cx="85804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定义求最大值函数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GetMax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时，需要对不同的数据类型分别定义不同的函数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D4A4B8-2F07-43B7-9CFE-2C215A78B532}"/>
              </a:ext>
            </a:extLst>
          </p:cNvPr>
          <p:cNvSpPr/>
          <p:nvPr/>
        </p:nvSpPr>
        <p:spPr>
          <a:xfrm>
            <a:off x="484544" y="1365762"/>
            <a:ext cx="4572000" cy="4216400"/>
          </a:xfrm>
          <a:prstGeom prst="rect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marL="633413" marR="0" lvl="0" indent="-633413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//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求两个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整型数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的极大值</a:t>
            </a:r>
          </a:p>
          <a:p>
            <a:pPr marL="633413" marR="0" lvl="0" indent="-633413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int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 </a:t>
            </a:r>
            <a:r>
              <a:rPr kumimoji="1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GetMax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( </a:t>
            </a:r>
            <a:r>
              <a:rPr kumimoji="1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int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 a, </a:t>
            </a:r>
            <a:r>
              <a:rPr kumimoji="1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int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 b )	 </a:t>
            </a:r>
          </a:p>
          <a:p>
            <a:pPr marL="633413" marR="0" lvl="0" indent="-633413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{return( a &gt; b ) ? a : b;}</a:t>
            </a:r>
          </a:p>
          <a:p>
            <a:pPr marL="633413" marR="0" lvl="0" indent="-633413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</a:endParaRPr>
          </a:p>
          <a:p>
            <a:pPr marL="633413" marR="0" lvl="0" indent="-633413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//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求两个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长整型数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的极大值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</a:endParaRPr>
          </a:p>
          <a:p>
            <a:pPr marL="633413" marR="0" lvl="0" indent="-633413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long </a:t>
            </a:r>
            <a:r>
              <a:rPr kumimoji="1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GetMax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( long a, long b ) </a:t>
            </a:r>
          </a:p>
          <a:p>
            <a:pPr marL="633413" marR="0" lvl="0" indent="-633413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{return( a &gt; b ) ? a : b;}</a:t>
            </a:r>
          </a:p>
          <a:p>
            <a:pPr marL="633413" marR="0" lvl="0" indent="-633413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//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求两个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双精度型数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的极大值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double </a:t>
            </a:r>
            <a:r>
              <a:rPr kumimoji="1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GetMax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( double a, double b 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{return( a &gt; b ) ? a : b;}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//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求两个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字符型数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的极大值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char </a:t>
            </a:r>
            <a:r>
              <a:rPr kumimoji="1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GettMax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( char a, char b )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2"/>
              </a:rPr>
              <a:t>{return( a &gt; b ) ? a : b;}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C5D8D9-5424-438F-AFFC-C8771DE60343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1373188"/>
            <a:ext cx="3887787" cy="4216400"/>
            <a:chOff x="5148064" y="1372701"/>
            <a:chExt cx="3888431" cy="4216539"/>
          </a:xfrm>
        </p:grpSpPr>
        <p:sp>
          <p:nvSpPr>
            <p:cNvPr id="7" name="燕尾形 2">
              <a:extLst>
                <a:ext uri="{FF2B5EF4-FFF2-40B4-BE49-F238E27FC236}">
                  <a16:creationId xmlns:a16="http://schemas.microsoft.com/office/drawing/2014/main" id="{D305FEB4-4882-4C30-BDBB-63AD5A216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064" y="1372701"/>
              <a:ext cx="576064" cy="4216539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600" b="0"/>
            </a:p>
          </p:txBody>
        </p:sp>
        <p:sp>
          <p:nvSpPr>
            <p:cNvPr id="8" name="文本框 9">
              <a:extLst>
                <a:ext uri="{FF2B5EF4-FFF2-40B4-BE49-F238E27FC236}">
                  <a16:creationId xmlns:a16="http://schemas.microsoft.com/office/drawing/2014/main" id="{A6C3066D-3D80-44CF-85BD-C2E18FD66A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0315" y="2881419"/>
              <a:ext cx="316618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能否将上述四个函数合成一个函数？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7AB84AA-4BDF-42C0-9086-F7CEF701E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721350"/>
            <a:ext cx="4206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为什么不用函数的重载？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62812C6-5C31-44F0-818A-C18B7FE11E71}"/>
              </a:ext>
            </a:extLst>
          </p:cNvPr>
          <p:cNvGrpSpPr>
            <a:grpSpLocks/>
          </p:cNvGrpSpPr>
          <p:nvPr/>
        </p:nvGrpSpPr>
        <p:grpSpPr bwMode="auto">
          <a:xfrm>
            <a:off x="463550" y="1092200"/>
            <a:ext cx="8501063" cy="4464050"/>
            <a:chOff x="463066" y="1091989"/>
            <a:chExt cx="8501422" cy="4463726"/>
          </a:xfrm>
        </p:grpSpPr>
        <p:grpSp>
          <p:nvGrpSpPr>
            <p:cNvPr id="11" name="组合 6">
              <a:extLst>
                <a:ext uri="{FF2B5EF4-FFF2-40B4-BE49-F238E27FC236}">
                  <a16:creationId xmlns:a16="http://schemas.microsoft.com/office/drawing/2014/main" id="{E3932F65-8BEA-48D4-9217-09E2996E8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066" y="1844824"/>
              <a:ext cx="2689769" cy="3710891"/>
              <a:chOff x="463066" y="1844824"/>
              <a:chExt cx="2689769" cy="3710891"/>
            </a:xfrm>
          </p:grpSpPr>
          <p:sp>
            <p:nvSpPr>
              <p:cNvPr id="13" name="椭圆形标注 4">
                <a:extLst>
                  <a:ext uri="{FF2B5EF4-FFF2-40B4-BE49-F238E27FC236}">
                    <a16:creationId xmlns:a16="http://schemas.microsoft.com/office/drawing/2014/main" id="{0E49F8C1-B5BC-45F2-8D9F-6D82B7447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066" y="1844824"/>
                <a:ext cx="2668774" cy="360040"/>
              </a:xfrm>
              <a:prstGeom prst="wedgeEllipseCallout">
                <a:avLst>
                  <a:gd name="adj1" fmla="val 151894"/>
                  <a:gd name="adj2" fmla="val -136486"/>
                </a:avLst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600" b="0"/>
              </a:p>
            </p:txBody>
          </p:sp>
          <p:sp>
            <p:nvSpPr>
              <p:cNvPr id="14" name="椭圆形标注 12">
                <a:extLst>
                  <a:ext uri="{FF2B5EF4-FFF2-40B4-BE49-F238E27FC236}">
                    <a16:creationId xmlns:a16="http://schemas.microsoft.com/office/drawing/2014/main" id="{AF00CEBA-0704-40AF-AACA-5798C0258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061" y="2856434"/>
                <a:ext cx="2668774" cy="360040"/>
              </a:xfrm>
              <a:prstGeom prst="wedgeEllipseCallout">
                <a:avLst>
                  <a:gd name="adj1" fmla="val 151894"/>
                  <a:gd name="adj2" fmla="val -419259"/>
                </a:avLst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600" b="0"/>
              </a:p>
            </p:txBody>
          </p:sp>
          <p:sp>
            <p:nvSpPr>
              <p:cNvPr id="15" name="椭圆形标注 13">
                <a:extLst>
                  <a:ext uri="{FF2B5EF4-FFF2-40B4-BE49-F238E27FC236}">
                    <a16:creationId xmlns:a16="http://schemas.microsoft.com/office/drawing/2014/main" id="{8E551BD3-FC0D-43D7-9F2C-49246D1F1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061" y="3933056"/>
                <a:ext cx="2668774" cy="360040"/>
              </a:xfrm>
              <a:prstGeom prst="wedgeEllipseCallout">
                <a:avLst>
                  <a:gd name="adj1" fmla="val 151190"/>
                  <a:gd name="adj2" fmla="val -715125"/>
                </a:avLst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600" b="0"/>
              </a:p>
            </p:txBody>
          </p:sp>
          <p:sp>
            <p:nvSpPr>
              <p:cNvPr id="16" name="椭圆形标注 14">
                <a:extLst>
                  <a:ext uri="{FF2B5EF4-FFF2-40B4-BE49-F238E27FC236}">
                    <a16:creationId xmlns:a16="http://schemas.microsoft.com/office/drawing/2014/main" id="{07776F8F-C62B-4B31-9370-5A657083D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061" y="5195675"/>
                <a:ext cx="2668774" cy="360040"/>
              </a:xfrm>
              <a:prstGeom prst="wedgeEllipseCallout">
                <a:avLst>
                  <a:gd name="adj1" fmla="val 151542"/>
                  <a:gd name="adj2" fmla="val -1065972"/>
                </a:avLst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600" b="0"/>
              </a:p>
            </p:txBody>
          </p:sp>
        </p:grpSp>
        <p:sp>
          <p:nvSpPr>
            <p:cNvPr id="12" name="文本框 16">
              <a:extLst>
                <a:ext uri="{FF2B5EF4-FFF2-40B4-BE49-F238E27FC236}">
                  <a16:creationId xmlns:a16="http://schemas.microsoft.com/office/drawing/2014/main" id="{EC6D6521-5B86-4D1E-B6D3-4D43664919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7126" y="1091989"/>
              <a:ext cx="3127362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  :  </a:t>
              </a:r>
              <a:r>
                <a: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三条目运算符</a:t>
              </a:r>
              <a:endPara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函数体内部的语句相同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8A5A6E9-F300-4A91-8A64-C340B71B4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498" y="4404801"/>
            <a:ext cx="31273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提供的模板就可以解决这一问题</a:t>
            </a:r>
          </a:p>
        </p:txBody>
      </p:sp>
    </p:spTree>
    <p:extLst>
      <p:ext uri="{BB962C8B-B14F-4D97-AF65-F5344CB8AC3E}">
        <p14:creationId xmlns:p14="http://schemas.microsoft.com/office/powerpoint/2010/main" val="321167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/>
          <p:cNvGrpSpPr/>
          <p:nvPr>
            <p:custDataLst>
              <p:tags r:id="rId1"/>
            </p:custDataLst>
          </p:nvPr>
        </p:nvGrpSpPr>
        <p:grpSpPr>
          <a:xfrm>
            <a:off x="2352446" y="1519038"/>
            <a:ext cx="8527049" cy="851116"/>
            <a:chOff x="3306007" y="1985645"/>
            <a:chExt cx="8527049" cy="851116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4274381" y="2411204"/>
              <a:ext cx="95424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10"/>
            <p:cNvSpPr/>
            <p:nvPr/>
          </p:nvSpPr>
          <p:spPr>
            <a:xfrm>
              <a:off x="5291632" y="2060418"/>
              <a:ext cx="6541424" cy="659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所谓模板，其实就是一种使用“数据类型”作为参数来产生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一系列函数或类的机制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007" y="1985645"/>
              <a:ext cx="1032574" cy="851116"/>
              <a:chOff x="2531604" y="1628800"/>
              <a:chExt cx="1898423" cy="1564806"/>
            </a:xfrm>
          </p:grpSpPr>
          <p:sp>
            <p:nvSpPr>
              <p:cNvPr id="37" name="圆角矩形 11"/>
              <p:cNvSpPr/>
              <p:nvPr/>
            </p:nvSpPr>
            <p:spPr>
              <a:xfrm>
                <a:off x="2531604" y="1628800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任意多边形 14"/>
              <p:cNvSpPr/>
              <p:nvPr/>
            </p:nvSpPr>
            <p:spPr bwMode="auto">
              <a:xfrm>
                <a:off x="3121138" y="2096805"/>
                <a:ext cx="628796" cy="628796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千图PPT彼岸天：ID 8661124库_组合 4"/>
          <p:cNvGrpSpPr/>
          <p:nvPr>
            <p:custDataLst>
              <p:tags r:id="rId2"/>
            </p:custDataLst>
          </p:nvPr>
        </p:nvGrpSpPr>
        <p:grpSpPr>
          <a:xfrm>
            <a:off x="2991359" y="2390042"/>
            <a:ext cx="8196044" cy="851116"/>
            <a:chOff x="3944920" y="3145861"/>
            <a:chExt cx="8196044" cy="851116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4879174" y="3571419"/>
              <a:ext cx="95424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9"/>
            <p:cNvSpPr/>
            <p:nvPr/>
          </p:nvSpPr>
          <p:spPr>
            <a:xfrm>
              <a:off x="5901181" y="3394966"/>
              <a:ext cx="6239783" cy="3529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将类型参数化，即把类型定义为参数，从而实现代码的重用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920" y="3145861"/>
              <a:ext cx="1032574" cy="851116"/>
              <a:chOff x="3170517" y="2789016"/>
              <a:chExt cx="1898423" cy="1564806"/>
            </a:xfrm>
          </p:grpSpPr>
          <p:sp>
            <p:nvSpPr>
              <p:cNvPr id="31" name="圆角矩形 7"/>
              <p:cNvSpPr/>
              <p:nvPr/>
            </p:nvSpPr>
            <p:spPr>
              <a:xfrm>
                <a:off x="3170517" y="2789016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 15"/>
              <p:cNvSpPr/>
              <p:nvPr/>
            </p:nvSpPr>
            <p:spPr bwMode="auto">
              <a:xfrm>
                <a:off x="3862607" y="3264117"/>
                <a:ext cx="628796" cy="628796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" name="千图PPT彼岸天：ID 8661124库_组合 5"/>
          <p:cNvGrpSpPr/>
          <p:nvPr>
            <p:custDataLst>
              <p:tags r:id="rId3"/>
            </p:custDataLst>
          </p:nvPr>
        </p:nvGrpSpPr>
        <p:grpSpPr>
          <a:xfrm>
            <a:off x="3630271" y="3261046"/>
            <a:ext cx="6002001" cy="851116"/>
            <a:chOff x="4583832" y="4306076"/>
            <a:chExt cx="6002001" cy="851116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8"/>
            <p:cNvSpPr/>
            <p:nvPr/>
          </p:nvSpPr>
          <p:spPr>
            <a:xfrm>
              <a:off x="6510732" y="4554153"/>
              <a:ext cx="4075101" cy="35298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模板是</a:t>
              </a:r>
              <a:r>
                <a:rPr lang="en-US" altLang="zh-CN" kern="0" dirty="0">
                  <a:effectLst/>
                  <a:latin typeface="+mj-ea"/>
                  <a:ea typeface="+mj-ea"/>
                </a:rPr>
                <a:t>C++</a:t>
              </a:r>
              <a:r>
                <a:rPr lang="zh-CN" altLang="en-US" kern="0" dirty="0">
                  <a:effectLst/>
                  <a:latin typeface="+mj-ea"/>
                  <a:ea typeface="+mj-ea"/>
                </a:rPr>
                <a:t>支持多态性的一种工具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25" name="圆角矩形 6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 13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千图PPT彼岸天：ID 8661124库_组合 6"/>
          <p:cNvGrpSpPr/>
          <p:nvPr>
            <p:custDataLst>
              <p:tags r:id="rId4"/>
            </p:custDataLst>
          </p:nvPr>
        </p:nvGrpSpPr>
        <p:grpSpPr>
          <a:xfrm>
            <a:off x="4134327" y="4185084"/>
            <a:ext cx="5130972" cy="851116"/>
            <a:chOff x="4583832" y="4306076"/>
            <a:chExt cx="5130972" cy="851116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27"/>
            <p:cNvSpPr/>
            <p:nvPr/>
          </p:nvSpPr>
          <p:spPr>
            <a:xfrm>
              <a:off x="6510732" y="4554153"/>
              <a:ext cx="3204072" cy="35298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kern="0" dirty="0">
                  <a:effectLst/>
                  <a:latin typeface="+mj-ea"/>
                  <a:ea typeface="+mj-ea"/>
                </a:rPr>
                <a:t>实现代码重机制的一种工具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9" name="圆角矩形 30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 31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8" name="千图PPT彼岸天：ID 8661124库_组合 7"/>
          <p:cNvGrpSpPr/>
          <p:nvPr>
            <p:custDataLst>
              <p:tags r:id="rId5"/>
            </p:custDataLst>
          </p:nvPr>
        </p:nvGrpSpPr>
        <p:grpSpPr>
          <a:xfrm>
            <a:off x="4662845" y="5103781"/>
            <a:ext cx="7529154" cy="851116"/>
            <a:chOff x="4583832" y="4306076"/>
            <a:chExt cx="7529154" cy="851116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5483967" y="4731634"/>
              <a:ext cx="954240" cy="0"/>
            </a:xfrm>
            <a:prstGeom prst="straightConnector1">
              <a:avLst/>
            </a:prstGeom>
            <a:ln w="127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34"/>
            <p:cNvSpPr/>
            <p:nvPr/>
          </p:nvSpPr>
          <p:spPr>
            <a:xfrm>
              <a:off x="6501853" y="4306076"/>
              <a:ext cx="5611133" cy="78383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 anchorCtr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使一段程序可以用于处理不同类型的对象，大幅度地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提高程序设计的效率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83832" y="4306076"/>
              <a:ext cx="1032574" cy="851116"/>
              <a:chOff x="3809429" y="3949231"/>
              <a:chExt cx="1898423" cy="1564806"/>
            </a:xfrm>
          </p:grpSpPr>
          <p:sp>
            <p:nvSpPr>
              <p:cNvPr id="13" name="圆角矩形 37"/>
              <p:cNvSpPr/>
              <p:nvPr/>
            </p:nvSpPr>
            <p:spPr>
              <a:xfrm>
                <a:off x="3809429" y="3949231"/>
                <a:ext cx="1898423" cy="1564806"/>
              </a:xfrm>
              <a:prstGeom prst="roundRect">
                <a:avLst>
                  <a:gd name="adj" fmla="val 46218"/>
                </a:avLst>
              </a:prstGeom>
              <a:solidFill>
                <a:schemeClr val="bg1"/>
              </a:solidFill>
              <a:ln w="76200">
                <a:solidFill>
                  <a:schemeClr val="accent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 38"/>
              <p:cNvSpPr/>
              <p:nvPr/>
            </p:nvSpPr>
            <p:spPr bwMode="auto">
              <a:xfrm>
                <a:off x="4430027" y="4480651"/>
                <a:ext cx="628796" cy="628796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9" name="圆角矩形 3"/>
          <p:cNvSpPr/>
          <p:nvPr/>
        </p:nvSpPr>
        <p:spPr>
          <a:xfrm>
            <a:off x="3479450" y="453417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193303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组合 1">
            <a:extLst>
              <a:ext uri="{FF2B5EF4-FFF2-40B4-BE49-F238E27FC236}">
                <a16:creationId xmlns:a16="http://schemas.microsoft.com/office/drawing/2014/main" id="{224D8B42-C332-4B69-AD19-0B614349F2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036657" y="1556792"/>
            <a:ext cx="3209290" cy="4557731"/>
            <a:chOff x="8036657" y="1556792"/>
            <a:chExt cx="3209290" cy="4557731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F342EC6-9A6D-4C5E-832B-4B348EC5A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657" y="1556792"/>
              <a:ext cx="3209290" cy="455773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12FDEEE8-3E7A-4E4E-B879-76DB35E56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922" y="1572203"/>
              <a:ext cx="3174615" cy="452305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C02DDF3-3F00-48E2-9800-CFEE15C41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41721"/>
              <a:ext cx="57792" cy="577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EC10E2DB-B625-48F8-8C98-7A0BF8A27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407" y="1737870"/>
              <a:ext cx="57792" cy="577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E70CE306-FAB1-4A44-9A2F-7DBA5A29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964" y="1749426"/>
              <a:ext cx="34675" cy="346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27FC9AA1-F4DA-4AFF-862E-EB703AEDC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1670" y="1757132"/>
              <a:ext cx="19265" cy="1926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5E2CF0E7-F882-4EDC-A805-A627FE40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75" y="1764837"/>
              <a:ext cx="3854" cy="385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501F9204-E4E9-4F70-A308-388909F99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764" y="1757132"/>
              <a:ext cx="26970" cy="2697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214150E2-4E5F-4B4A-BBD2-2C7EAFD5A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91" y="1938209"/>
              <a:ext cx="2827873" cy="377178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BF36CAC1-D61B-4CA2-98F0-F9DCB7174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702" y="1953620"/>
              <a:ext cx="2797051" cy="374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id="{0A5DCFB3-AC6D-4C2A-B6D4-9A4126A2D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794" y="5790897"/>
              <a:ext cx="238867" cy="2427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70224FAF-8EF2-41D3-82D2-6804733B3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86" y="5848686"/>
              <a:ext cx="123286" cy="12328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" name="千图PPT彼岸天：ID 8661124文本框 2">
            <a:extLst>
              <a:ext uri="{FF2B5EF4-FFF2-40B4-BE49-F238E27FC236}">
                <a16:creationId xmlns:a16="http://schemas.microsoft.com/office/drawing/2014/main" id="{A5A82650-4B23-4210-AF91-D4ACF88547A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811106" y="2113267"/>
            <a:ext cx="3289490" cy="39469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方便了更大规模的软件开发。</a:t>
            </a:r>
          </a:p>
        </p:txBody>
      </p:sp>
      <p:sp>
        <p:nvSpPr>
          <p:cNvPr id="6" name="千图PPT彼岸天：ID 8661124文本框 4">
            <a:extLst>
              <a:ext uri="{FF2B5EF4-FFF2-40B4-BE49-F238E27FC236}">
                <a16:creationId xmlns:a16="http://schemas.microsoft.com/office/drawing/2014/main" id="{C375766E-9C96-4D87-8C11-97C6A995D0B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82476" y="2919792"/>
            <a:ext cx="4296025" cy="36721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减少了程序员编写代码的工作量。</a:t>
            </a:r>
          </a:p>
        </p:txBody>
      </p:sp>
      <p:sp>
        <p:nvSpPr>
          <p:cNvPr id="8" name="千图PPT彼岸天：ID 8661124文本框 6">
            <a:extLst>
              <a:ext uri="{FF2B5EF4-FFF2-40B4-BE49-F238E27FC236}">
                <a16:creationId xmlns:a16="http://schemas.microsoft.com/office/drawing/2014/main" id="{FB626681-720B-487C-91BC-5BFAABC6CBD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82476" y="3816395"/>
            <a:ext cx="3997909" cy="904896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模板分为类模板（</a:t>
            </a:r>
            <a:r>
              <a:rPr lang="en-US" altLang="zh-CN" dirty="0">
                <a:solidFill>
                  <a:schemeClr val="bg1"/>
                </a:solidFill>
              </a:rPr>
              <a:t>class  template</a:t>
            </a:r>
            <a:r>
              <a:rPr lang="zh-CN" altLang="en-US" dirty="0">
                <a:solidFill>
                  <a:schemeClr val="bg1"/>
                </a:solidFill>
              </a:rPr>
              <a:t>）和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函数模板（</a:t>
            </a:r>
            <a:r>
              <a:rPr lang="en-US" altLang="zh-CN" dirty="0">
                <a:solidFill>
                  <a:schemeClr val="bg1"/>
                </a:solidFill>
              </a:rPr>
              <a:t>function  template</a:t>
            </a:r>
            <a:r>
              <a:rPr lang="zh-CN" altLang="en-US" dirty="0">
                <a:solidFill>
                  <a:schemeClr val="bg1"/>
                </a:solidFill>
              </a:rPr>
              <a:t>）两种</a:t>
            </a:r>
          </a:p>
        </p:txBody>
      </p:sp>
      <p:sp>
        <p:nvSpPr>
          <p:cNvPr id="10" name="千图PPT彼岸天：ID 8661124Freeform: Shape 9">
            <a:extLst>
              <a:ext uri="{FF2B5EF4-FFF2-40B4-BE49-F238E27FC236}">
                <a16:creationId xmlns:a16="http://schemas.microsoft.com/office/drawing/2014/main" id="{09CABE21-B789-4894-AD9A-FBF5E1FD6687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447767" y="5424389"/>
            <a:ext cx="1511363" cy="690134"/>
          </a:xfrm>
          <a:custGeom>
            <a:avLst/>
            <a:gdLst/>
            <a:ahLst/>
            <a:cxnLst>
              <a:cxn ang="0">
                <a:pos x="23" y="32"/>
              </a:cxn>
              <a:cxn ang="0">
                <a:pos x="43" y="17"/>
              </a:cxn>
              <a:cxn ang="0">
                <a:pos x="52" y="19"/>
              </a:cxn>
              <a:cxn ang="0">
                <a:pos x="73" y="12"/>
              </a:cxn>
              <a:cxn ang="0">
                <a:pos x="73" y="12"/>
              </a:cxn>
              <a:cxn ang="0">
                <a:pos x="90" y="3"/>
              </a:cxn>
              <a:cxn ang="0">
                <a:pos x="100" y="6"/>
              </a:cxn>
              <a:cxn ang="0">
                <a:pos x="123" y="0"/>
              </a:cxn>
              <a:cxn ang="0">
                <a:pos x="164" y="26"/>
              </a:cxn>
              <a:cxn ang="0">
                <a:pos x="180" y="39"/>
              </a:cxn>
              <a:cxn ang="0">
                <a:pos x="196" y="68"/>
              </a:cxn>
              <a:cxn ang="0">
                <a:pos x="195" y="72"/>
              </a:cxn>
              <a:cxn ang="0">
                <a:pos x="1" y="72"/>
              </a:cxn>
              <a:cxn ang="0">
                <a:pos x="0" y="65"/>
              </a:cxn>
              <a:cxn ang="0">
                <a:pos x="23" y="32"/>
              </a:cxn>
            </a:cxnLst>
            <a:rect l="0" t="0" r="r" b="b"/>
            <a:pathLst>
              <a:path w="196" h="72">
                <a:moveTo>
                  <a:pt x="23" y="32"/>
                </a:moveTo>
                <a:cubicBezTo>
                  <a:pt x="25" y="24"/>
                  <a:pt x="33" y="17"/>
                  <a:pt x="43" y="17"/>
                </a:cubicBezTo>
                <a:cubicBezTo>
                  <a:pt x="46" y="17"/>
                  <a:pt x="49" y="18"/>
                  <a:pt x="52" y="19"/>
                </a:cubicBezTo>
                <a:cubicBezTo>
                  <a:pt x="58" y="15"/>
                  <a:pt x="65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6" y="7"/>
                  <a:pt x="82" y="3"/>
                  <a:pt x="90" y="3"/>
                </a:cubicBezTo>
                <a:cubicBezTo>
                  <a:pt x="94" y="3"/>
                  <a:pt x="97" y="4"/>
                  <a:pt x="100" y="6"/>
                </a:cubicBezTo>
                <a:cubicBezTo>
                  <a:pt x="107" y="2"/>
                  <a:pt x="115" y="0"/>
                  <a:pt x="123" y="0"/>
                </a:cubicBezTo>
                <a:cubicBezTo>
                  <a:pt x="142" y="0"/>
                  <a:pt x="159" y="11"/>
                  <a:pt x="164" y="26"/>
                </a:cubicBezTo>
                <a:cubicBezTo>
                  <a:pt x="172" y="27"/>
                  <a:pt x="179" y="32"/>
                  <a:pt x="180" y="39"/>
                </a:cubicBezTo>
                <a:cubicBezTo>
                  <a:pt x="189" y="45"/>
                  <a:pt x="196" y="56"/>
                  <a:pt x="196" y="68"/>
                </a:cubicBezTo>
                <a:cubicBezTo>
                  <a:pt x="196" y="70"/>
                  <a:pt x="195" y="71"/>
                  <a:pt x="195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0"/>
                  <a:pt x="0" y="68"/>
                  <a:pt x="0" y="65"/>
                </a:cubicBezTo>
                <a:cubicBezTo>
                  <a:pt x="0" y="50"/>
                  <a:pt x="10" y="37"/>
                  <a:pt x="23" y="3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10">
            <a:extLst>
              <a:ext uri="{FF2B5EF4-FFF2-40B4-BE49-F238E27FC236}">
                <a16:creationId xmlns:a16="http://schemas.microsoft.com/office/drawing/2014/main" id="{BFF25539-F064-436E-916E-6BC69A1B80EA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421329" y="3129416"/>
            <a:ext cx="1709645" cy="2284018"/>
          </a:xfrm>
          <a:custGeom>
            <a:avLst/>
            <a:gdLst/>
            <a:ahLst/>
            <a:cxnLst>
              <a:cxn ang="0">
                <a:pos x="127" y="126"/>
              </a:cxn>
              <a:cxn ang="0">
                <a:pos x="188" y="87"/>
              </a:cxn>
              <a:cxn ang="0">
                <a:pos x="105" y="158"/>
              </a:cxn>
              <a:cxn ang="0">
                <a:pos x="37" y="37"/>
              </a:cxn>
              <a:cxn ang="0">
                <a:pos x="102" y="109"/>
              </a:cxn>
              <a:cxn ang="0">
                <a:pos x="0" y="0"/>
              </a:cxn>
              <a:cxn ang="0">
                <a:pos x="89" y="119"/>
              </a:cxn>
              <a:cxn ang="0">
                <a:pos x="92" y="127"/>
              </a:cxn>
              <a:cxn ang="0">
                <a:pos x="98" y="195"/>
              </a:cxn>
              <a:cxn ang="0">
                <a:pos x="40" y="169"/>
              </a:cxn>
              <a:cxn ang="0">
                <a:pos x="85" y="183"/>
              </a:cxn>
              <a:cxn ang="0">
                <a:pos x="15" y="163"/>
              </a:cxn>
              <a:cxn ang="0">
                <a:pos x="79" y="187"/>
              </a:cxn>
              <a:cxn ang="0">
                <a:pos x="98" y="203"/>
              </a:cxn>
              <a:cxn ang="0">
                <a:pos x="97" y="236"/>
              </a:cxn>
              <a:cxn ang="0">
                <a:pos x="103" y="238"/>
              </a:cxn>
              <a:cxn ang="0">
                <a:pos x="113" y="235"/>
              </a:cxn>
              <a:cxn ang="0">
                <a:pos x="107" y="168"/>
              </a:cxn>
              <a:cxn ang="0">
                <a:pos x="139" y="127"/>
              </a:cxn>
              <a:cxn ang="0">
                <a:pos x="221" y="69"/>
              </a:cxn>
              <a:cxn ang="0">
                <a:pos x="127" y="126"/>
              </a:cxn>
            </a:cxnLst>
            <a:rect l="0" t="0" r="r" b="b"/>
            <a:pathLst>
              <a:path w="221" h="238">
                <a:moveTo>
                  <a:pt x="127" y="126"/>
                </a:moveTo>
                <a:cubicBezTo>
                  <a:pt x="157" y="87"/>
                  <a:pt x="188" y="87"/>
                  <a:pt x="188" y="87"/>
                </a:cubicBezTo>
                <a:cubicBezTo>
                  <a:pt x="149" y="103"/>
                  <a:pt x="112" y="148"/>
                  <a:pt x="105" y="158"/>
                </a:cubicBezTo>
                <a:cubicBezTo>
                  <a:pt x="96" y="113"/>
                  <a:pt x="77" y="62"/>
                  <a:pt x="37" y="37"/>
                </a:cubicBezTo>
                <a:cubicBezTo>
                  <a:pt x="37" y="37"/>
                  <a:pt x="77" y="45"/>
                  <a:pt x="102" y="109"/>
                </a:cubicBezTo>
                <a:cubicBezTo>
                  <a:pt x="102" y="109"/>
                  <a:pt x="158" y="33"/>
                  <a:pt x="0" y="0"/>
                </a:cubicBezTo>
                <a:cubicBezTo>
                  <a:pt x="0" y="0"/>
                  <a:pt x="15" y="166"/>
                  <a:pt x="89" y="119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38"/>
                  <a:pt x="98" y="166"/>
                  <a:pt x="98" y="195"/>
                </a:cubicBezTo>
                <a:cubicBezTo>
                  <a:pt x="90" y="189"/>
                  <a:pt x="63" y="172"/>
                  <a:pt x="40" y="169"/>
                </a:cubicBezTo>
                <a:cubicBezTo>
                  <a:pt x="40" y="169"/>
                  <a:pt x="59" y="163"/>
                  <a:pt x="85" y="183"/>
                </a:cubicBezTo>
                <a:cubicBezTo>
                  <a:pt x="85" y="183"/>
                  <a:pt x="90" y="138"/>
                  <a:pt x="15" y="163"/>
                </a:cubicBezTo>
                <a:cubicBezTo>
                  <a:pt x="15" y="163"/>
                  <a:pt x="59" y="224"/>
                  <a:pt x="79" y="187"/>
                </a:cubicBezTo>
                <a:cubicBezTo>
                  <a:pt x="98" y="203"/>
                  <a:pt x="98" y="203"/>
                  <a:pt x="98" y="203"/>
                </a:cubicBezTo>
                <a:cubicBezTo>
                  <a:pt x="98" y="214"/>
                  <a:pt x="98" y="226"/>
                  <a:pt x="97" y="236"/>
                </a:cubicBezTo>
                <a:cubicBezTo>
                  <a:pt x="99" y="236"/>
                  <a:pt x="101" y="237"/>
                  <a:pt x="103" y="238"/>
                </a:cubicBezTo>
                <a:cubicBezTo>
                  <a:pt x="106" y="236"/>
                  <a:pt x="109" y="236"/>
                  <a:pt x="113" y="235"/>
                </a:cubicBezTo>
                <a:cubicBezTo>
                  <a:pt x="113" y="225"/>
                  <a:pt x="112" y="199"/>
                  <a:pt x="107" y="168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80" y="173"/>
                  <a:pt x="221" y="69"/>
                  <a:pt x="221" y="69"/>
                </a:cubicBezTo>
                <a:cubicBezTo>
                  <a:pt x="106" y="61"/>
                  <a:pt x="127" y="126"/>
                  <a:pt x="127" y="12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千图PPT彼岸天：ID 8661124矩形 1">
            <a:extLst>
              <a:ext uri="{FF2B5EF4-FFF2-40B4-BE49-F238E27FC236}">
                <a16:creationId xmlns:a16="http://schemas.microsoft.com/office/drawing/2014/main" id="{18190B94-1729-480C-A7C3-7FF6CB2C6E4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244702" y="1938209"/>
            <a:ext cx="2797051" cy="3756372"/>
          </a:xfrm>
          <a:prstGeom prst="rect">
            <a:avLst/>
          </a:prstGeom>
          <a:blipFill dpi="0" rotWithShape="1">
            <a:blip r:embed="rId11"/>
            <a:srcRect/>
            <a:stretch>
              <a:fillRect l="-50454" r="-5045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千图PPT彼岸天：ID 8661124矩形 27">
            <a:extLst>
              <a:ext uri="{FF2B5EF4-FFF2-40B4-BE49-F238E27FC236}">
                <a16:creationId xmlns:a16="http://schemas.microsoft.com/office/drawing/2014/main" id="{D5D6BD6C-BFF3-422A-BCB6-78489024A82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44376" y="1562934"/>
            <a:ext cx="5251782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/>
            <a:r>
              <a:rPr lang="zh-CN" altLang="en-US" b="1" dirty="0">
                <a:solidFill>
                  <a:schemeClr val="accent1"/>
                </a:solidFill>
              </a:rPr>
              <a:t>模板的提出：</a:t>
            </a:r>
          </a:p>
        </p:txBody>
      </p:sp>
      <p:sp>
        <p:nvSpPr>
          <p:cNvPr id="28" name="圆角矩形 3">
            <a:extLst>
              <a:ext uri="{FF2B5EF4-FFF2-40B4-BE49-F238E27FC236}">
                <a16:creationId xmlns:a16="http://schemas.microsoft.com/office/drawing/2014/main" id="{EDEC6BAA-51BF-4503-A7D0-050EC2C0020D}"/>
              </a:ext>
            </a:extLst>
          </p:cNvPr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87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1" grpId="0" animBg="1"/>
      <p:bldP spid="24" grpId="0" animBg="1"/>
      <p:bldP spid="25" grpId="0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1037948" y="2272883"/>
            <a:ext cx="3214455" cy="2583201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269055"/>
              <a:ext cx="2563522" cy="100669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在说明了一个函数模板后，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当编译系统发现有一个对应的函数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调用时，将根据实参中的数据类型来确认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是否匹配函数模板中对应的形参，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然后生成一个重载函数</a:t>
              </a: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4428847" y="2272882"/>
            <a:ext cx="3214455" cy="2610957"/>
            <a:chOff x="4686300" y="1411748"/>
            <a:chExt cx="2819400" cy="193612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544002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该重载函数的定义体与函数模板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的函数定义体相同，但数据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类型参数具体化了，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称为模板函数（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template function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）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</p:grpSp>
      <p:grpSp>
        <p:nvGrpSpPr>
          <p:cNvPr id="47" name="千图PPT彼岸天：ID 8661124库_组合 46"/>
          <p:cNvGrpSpPr/>
          <p:nvPr>
            <p:custDataLst>
              <p:tags r:id="rId3"/>
            </p:custDataLst>
          </p:nvPr>
        </p:nvGrpSpPr>
        <p:grpSpPr>
          <a:xfrm>
            <a:off x="7819747" y="2270029"/>
            <a:ext cx="3214455" cy="2587051"/>
            <a:chOff x="8077200" y="1408895"/>
            <a:chExt cx="2819400" cy="1918397"/>
          </a:xfrm>
        </p:grpSpPr>
        <p:sp>
          <p:nvSpPr>
            <p:cNvPr id="9" name="Rectangle: Rounded Corners 19"/>
            <p:cNvSpPr/>
            <p:nvPr/>
          </p:nvSpPr>
          <p:spPr>
            <a:xfrm>
              <a:off x="80772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0"/>
            <p:cNvGrpSpPr/>
            <p:nvPr/>
          </p:nvGrpSpPr>
          <p:grpSpPr>
            <a:xfrm>
              <a:off x="9084964" y="1408895"/>
              <a:ext cx="803870" cy="803870"/>
              <a:chOff x="9029700" y="1225947"/>
              <a:chExt cx="914400" cy="914400"/>
            </a:xfrm>
          </p:grpSpPr>
          <p:sp>
            <p:nvSpPr>
              <p:cNvPr id="38" name="Rectangle: Rounded Corners 23"/>
              <p:cNvSpPr/>
              <p:nvPr/>
            </p:nvSpPr>
            <p:spPr>
              <a:xfrm>
                <a:off x="9029700" y="1225947"/>
                <a:ext cx="914400" cy="914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/>
              <p:cNvSpPr/>
              <p:nvPr/>
            </p:nvSpPr>
            <p:spPr bwMode="auto">
              <a:xfrm>
                <a:off x="9242018" y="1422852"/>
                <a:ext cx="489764" cy="421343"/>
              </a:xfrm>
              <a:custGeom>
                <a:avLst/>
                <a:gdLst>
                  <a:gd name="T0" fmla="*/ 205475 w 601"/>
                  <a:gd name="T1" fmla="*/ 185379 h 517"/>
                  <a:gd name="T2" fmla="*/ 0 w 601"/>
                  <a:gd name="T3" fmla="*/ 174960 h 517"/>
                  <a:gd name="T4" fmla="*/ 0 w 601"/>
                  <a:gd name="T5" fmla="*/ 111730 h 517"/>
                  <a:gd name="T6" fmla="*/ 28019 w 601"/>
                  <a:gd name="T7" fmla="*/ 35567 h 517"/>
                  <a:gd name="T8" fmla="*/ 35563 w 601"/>
                  <a:gd name="T9" fmla="*/ 30537 h 517"/>
                  <a:gd name="T10" fmla="*/ 53165 w 601"/>
                  <a:gd name="T11" fmla="*/ 30537 h 517"/>
                  <a:gd name="T12" fmla="*/ 86213 w 601"/>
                  <a:gd name="T13" fmla="*/ 35567 h 517"/>
                  <a:gd name="T14" fmla="*/ 53165 w 601"/>
                  <a:gd name="T15" fmla="*/ 50656 h 517"/>
                  <a:gd name="T16" fmla="*/ 43107 w 601"/>
                  <a:gd name="T17" fmla="*/ 50656 h 517"/>
                  <a:gd name="T18" fmla="*/ 45621 w 601"/>
                  <a:gd name="T19" fmla="*/ 101312 h 517"/>
                  <a:gd name="T20" fmla="*/ 55679 w 601"/>
                  <a:gd name="T21" fmla="*/ 101312 h 517"/>
                  <a:gd name="T22" fmla="*/ 65737 w 601"/>
                  <a:gd name="T23" fmla="*/ 121790 h 517"/>
                  <a:gd name="T24" fmla="*/ 147281 w 601"/>
                  <a:gd name="T25" fmla="*/ 111730 h 517"/>
                  <a:gd name="T26" fmla="*/ 167397 w 601"/>
                  <a:gd name="T27" fmla="*/ 101312 h 517"/>
                  <a:gd name="T28" fmla="*/ 190387 w 601"/>
                  <a:gd name="T29" fmla="*/ 101312 h 517"/>
                  <a:gd name="T30" fmla="*/ 162368 w 601"/>
                  <a:gd name="T31" fmla="*/ 50656 h 517"/>
                  <a:gd name="T32" fmla="*/ 126805 w 601"/>
                  <a:gd name="T33" fmla="*/ 50656 h 517"/>
                  <a:gd name="T34" fmla="*/ 126805 w 601"/>
                  <a:gd name="T35" fmla="*/ 30537 h 517"/>
                  <a:gd name="T36" fmla="*/ 162368 w 601"/>
                  <a:gd name="T37" fmla="*/ 30537 h 517"/>
                  <a:gd name="T38" fmla="*/ 177455 w 601"/>
                  <a:gd name="T39" fmla="*/ 30537 h 517"/>
                  <a:gd name="T40" fmla="*/ 215533 w 601"/>
                  <a:gd name="T41" fmla="*/ 106341 h 517"/>
                  <a:gd name="T42" fmla="*/ 215533 w 601"/>
                  <a:gd name="T43" fmla="*/ 111730 h 517"/>
                  <a:gd name="T44" fmla="*/ 215533 w 601"/>
                  <a:gd name="T45" fmla="*/ 174960 h 517"/>
                  <a:gd name="T46" fmla="*/ 142252 w 601"/>
                  <a:gd name="T47" fmla="*/ 73649 h 517"/>
                  <a:gd name="T48" fmla="*/ 136863 w 601"/>
                  <a:gd name="T49" fmla="*/ 81193 h 517"/>
                  <a:gd name="T50" fmla="*/ 106689 w 601"/>
                  <a:gd name="T51" fmla="*/ 106341 h 517"/>
                  <a:gd name="T52" fmla="*/ 76155 w 601"/>
                  <a:gd name="T53" fmla="*/ 81193 h 517"/>
                  <a:gd name="T54" fmla="*/ 83699 w 601"/>
                  <a:gd name="T55" fmla="*/ 63230 h 517"/>
                  <a:gd name="T56" fmla="*/ 96271 w 601"/>
                  <a:gd name="T57" fmla="*/ 73649 h 517"/>
                  <a:gd name="T58" fmla="*/ 96271 w 601"/>
                  <a:gd name="T59" fmla="*/ 25148 h 517"/>
                  <a:gd name="T60" fmla="*/ 106689 w 601"/>
                  <a:gd name="T61" fmla="*/ 0 h 517"/>
                  <a:gd name="T62" fmla="*/ 116747 w 601"/>
                  <a:gd name="T63" fmla="*/ 30537 h 517"/>
                  <a:gd name="T64" fmla="*/ 116747 w 601"/>
                  <a:gd name="T65" fmla="*/ 73649 h 517"/>
                  <a:gd name="T66" fmla="*/ 131834 w 601"/>
                  <a:gd name="T67" fmla="*/ 63230 h 5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01" h="517">
                    <a:moveTo>
                      <a:pt x="572" y="516"/>
                    </a:moveTo>
                    <a:lnTo>
                      <a:pt x="572" y="516"/>
                    </a:lnTo>
                    <a:cubicBezTo>
                      <a:pt x="28" y="516"/>
                      <a:pt x="28" y="516"/>
                      <a:pt x="28" y="516"/>
                    </a:cubicBezTo>
                    <a:cubicBezTo>
                      <a:pt x="7" y="516"/>
                      <a:pt x="0" y="502"/>
                      <a:pt x="0" y="48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04"/>
                      <a:pt x="0" y="304"/>
                      <a:pt x="0" y="296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2"/>
                      <a:pt x="92" y="85"/>
                      <a:pt x="99" y="85"/>
                    </a:cubicBezTo>
                    <a:cubicBezTo>
                      <a:pt x="148" y="85"/>
                      <a:pt x="148" y="85"/>
                      <a:pt x="148" y="85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55" y="282"/>
                      <a:pt x="155" y="282"/>
                      <a:pt x="155" y="282"/>
                    </a:cubicBezTo>
                    <a:cubicBezTo>
                      <a:pt x="176" y="282"/>
                      <a:pt x="183" y="289"/>
                      <a:pt x="183" y="311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410" y="339"/>
                      <a:pt x="410" y="339"/>
                      <a:pt x="410" y="339"/>
                    </a:cubicBezTo>
                    <a:cubicBezTo>
                      <a:pt x="410" y="311"/>
                      <a:pt x="410" y="311"/>
                      <a:pt x="410" y="311"/>
                    </a:cubicBezTo>
                    <a:cubicBezTo>
                      <a:pt x="410" y="289"/>
                      <a:pt x="424" y="282"/>
                      <a:pt x="438" y="282"/>
                    </a:cubicBezTo>
                    <a:cubicBezTo>
                      <a:pt x="466" y="282"/>
                      <a:pt x="466" y="282"/>
                      <a:pt x="466" y="282"/>
                    </a:cubicBezTo>
                    <a:cubicBezTo>
                      <a:pt x="530" y="282"/>
                      <a:pt x="530" y="282"/>
                      <a:pt x="530" y="282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52" y="141"/>
                      <a:pt x="452" y="141"/>
                      <a:pt x="452" y="141"/>
                    </a:cubicBezTo>
                    <a:cubicBezTo>
                      <a:pt x="353" y="141"/>
                      <a:pt x="353" y="141"/>
                      <a:pt x="353" y="141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3" y="85"/>
                      <a:pt x="353" y="85"/>
                      <a:pt x="353" y="85"/>
                    </a:cubicBezTo>
                    <a:cubicBezTo>
                      <a:pt x="452" y="85"/>
                      <a:pt x="452" y="85"/>
                      <a:pt x="452" y="85"/>
                    </a:cubicBezTo>
                    <a:cubicBezTo>
                      <a:pt x="494" y="85"/>
                      <a:pt x="494" y="85"/>
                      <a:pt x="494" y="85"/>
                    </a:cubicBezTo>
                    <a:cubicBezTo>
                      <a:pt x="509" y="85"/>
                      <a:pt x="523" y="92"/>
                      <a:pt x="523" y="99"/>
                    </a:cubicBezTo>
                    <a:cubicBezTo>
                      <a:pt x="600" y="296"/>
                      <a:pt x="600" y="296"/>
                      <a:pt x="600" y="296"/>
                    </a:cubicBezTo>
                    <a:cubicBezTo>
                      <a:pt x="600" y="304"/>
                      <a:pt x="600" y="304"/>
                      <a:pt x="600" y="311"/>
                    </a:cubicBezTo>
                    <a:cubicBezTo>
                      <a:pt x="600" y="487"/>
                      <a:pt x="600" y="487"/>
                      <a:pt x="600" y="487"/>
                    </a:cubicBezTo>
                    <a:cubicBezTo>
                      <a:pt x="600" y="502"/>
                      <a:pt x="586" y="516"/>
                      <a:pt x="572" y="516"/>
                    </a:cubicBezTo>
                    <a:close/>
                    <a:moveTo>
                      <a:pt x="396" y="205"/>
                    </a:moveTo>
                    <a:lnTo>
                      <a:pt x="396" y="205"/>
                    </a:lnTo>
                    <a:cubicBezTo>
                      <a:pt x="396" y="212"/>
                      <a:pt x="389" y="219"/>
                      <a:pt x="381" y="226"/>
                    </a:cubicBezTo>
                    <a:cubicBezTo>
                      <a:pt x="318" y="289"/>
                      <a:pt x="318" y="289"/>
                      <a:pt x="318" y="289"/>
                    </a:cubicBezTo>
                    <a:cubicBezTo>
                      <a:pt x="311" y="296"/>
                      <a:pt x="304" y="296"/>
                      <a:pt x="297" y="296"/>
                    </a:cubicBezTo>
                    <a:cubicBezTo>
                      <a:pt x="290" y="296"/>
                      <a:pt x="283" y="296"/>
                      <a:pt x="283" y="289"/>
                    </a:cubicBezTo>
                    <a:cubicBezTo>
                      <a:pt x="212" y="226"/>
                      <a:pt x="212" y="226"/>
                      <a:pt x="212" y="226"/>
                    </a:cubicBezTo>
                    <a:cubicBezTo>
                      <a:pt x="205" y="219"/>
                      <a:pt x="205" y="212"/>
                      <a:pt x="205" y="205"/>
                    </a:cubicBezTo>
                    <a:cubicBezTo>
                      <a:pt x="205" y="191"/>
                      <a:pt x="219" y="176"/>
                      <a:pt x="233" y="176"/>
                    </a:cubicBezTo>
                    <a:cubicBezTo>
                      <a:pt x="240" y="176"/>
                      <a:pt x="247" y="176"/>
                      <a:pt x="254" y="183"/>
                    </a:cubicBezTo>
                    <a:cubicBezTo>
                      <a:pt x="268" y="205"/>
                      <a:pt x="268" y="205"/>
                      <a:pt x="268" y="205"/>
                    </a:cubicBezTo>
                    <a:cubicBezTo>
                      <a:pt x="268" y="99"/>
                      <a:pt x="268" y="99"/>
                      <a:pt x="268" y="99"/>
                    </a:cubicBezTo>
                    <a:cubicBezTo>
                      <a:pt x="268" y="70"/>
                      <a:pt x="268" y="70"/>
                      <a:pt x="268" y="70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7"/>
                      <a:pt x="283" y="0"/>
                      <a:pt x="297" y="0"/>
                    </a:cubicBezTo>
                    <a:cubicBezTo>
                      <a:pt x="318" y="0"/>
                      <a:pt x="325" y="7"/>
                      <a:pt x="325" y="28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5" y="92"/>
                      <a:pt x="325" y="92"/>
                      <a:pt x="325" y="92"/>
                    </a:cubicBezTo>
                    <a:cubicBezTo>
                      <a:pt x="325" y="205"/>
                      <a:pt x="325" y="205"/>
                      <a:pt x="325" y="205"/>
                    </a:cubicBezTo>
                    <a:cubicBezTo>
                      <a:pt x="346" y="183"/>
                      <a:pt x="346" y="183"/>
                      <a:pt x="346" y="183"/>
                    </a:cubicBezTo>
                    <a:cubicBezTo>
                      <a:pt x="353" y="176"/>
                      <a:pt x="360" y="176"/>
                      <a:pt x="367" y="176"/>
                    </a:cubicBezTo>
                    <a:cubicBezTo>
                      <a:pt x="381" y="176"/>
                      <a:pt x="396" y="191"/>
                      <a:pt x="396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50"/>
            <p:cNvSpPr txBox="1"/>
            <p:nvPr/>
          </p:nvSpPr>
          <p:spPr>
            <a:xfrm>
              <a:off x="8205138" y="2550550"/>
              <a:ext cx="2563521" cy="776003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同样，在说明了一个类模板之后，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可以创建类模板的实例，</a:t>
              </a:r>
              <a:endParaRPr lang="en-US" altLang="zh-CN" sz="1600" b="1" dirty="0">
                <a:solidFill>
                  <a:schemeClr val="accent3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称为模板类</a:t>
              </a: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模板的使用过程</a:t>
            </a:r>
          </a:p>
        </p:txBody>
      </p:sp>
    </p:spTree>
    <p:extLst>
      <p:ext uri="{BB962C8B-B14F-4D97-AF65-F5344CB8AC3E}">
        <p14:creationId xmlns:p14="http://schemas.microsoft.com/office/powerpoint/2010/main" val="380986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2409382" y="1642570"/>
            <a:ext cx="3241256" cy="1915542"/>
            <a:chOff x="1295401" y="1411750"/>
            <a:chExt cx="2819400" cy="1915542"/>
          </a:xfrm>
        </p:grpSpPr>
        <p:sp>
          <p:nvSpPr>
            <p:cNvPr id="4" name="Rectangle: Rounded Corners 5"/>
            <p:cNvSpPr/>
            <p:nvPr/>
          </p:nvSpPr>
          <p:spPr>
            <a:xfrm>
              <a:off x="1295401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2303165" y="1411750"/>
              <a:ext cx="803870" cy="803870"/>
              <a:chOff x="2247900" y="1225947"/>
              <a:chExt cx="914400" cy="914400"/>
            </a:xfrm>
          </p:grpSpPr>
          <p:sp>
            <p:nvSpPr>
              <p:cNvPr id="44" name="Rectangle: Rounded Corners 9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TextBox 7"/>
            <p:cNvSpPr txBox="1"/>
            <p:nvPr/>
          </p:nvSpPr>
          <p:spPr>
            <a:xfrm>
              <a:off x="1423338" y="2317329"/>
              <a:ext cx="2563521" cy="1009963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所谓函数模板，实际上是建立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一个通用函数，其函数返回类型和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形参类型不具体指定，用一个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虚拟的类型来代表，这个通用的函数</a:t>
              </a:r>
              <a:endParaRPr lang="en-US" altLang="zh-CN" sz="1600" b="1" dirty="0">
                <a:solidFill>
                  <a:schemeClr val="accent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</a:rPr>
                <a:t>就称为函数模板</a:t>
              </a:r>
              <a:endParaRPr lang="en-US" altLang="zh-CN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千图PPT彼岸天：ID 8661124库_组合 45"/>
          <p:cNvGrpSpPr/>
          <p:nvPr>
            <p:custDataLst>
              <p:tags r:id="rId2"/>
            </p:custDataLst>
          </p:nvPr>
        </p:nvGrpSpPr>
        <p:grpSpPr>
          <a:xfrm>
            <a:off x="6222136" y="1642568"/>
            <a:ext cx="3729731" cy="1915544"/>
            <a:chOff x="4686300" y="1411748"/>
            <a:chExt cx="2819400" cy="1915544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686300" y="1822737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5694065" y="1411748"/>
              <a:ext cx="803870" cy="803870"/>
              <a:chOff x="5638800" y="1225947"/>
              <a:chExt cx="914400" cy="914400"/>
            </a:xfrm>
          </p:grpSpPr>
          <p:sp>
            <p:nvSpPr>
              <p:cNvPr id="40" name="Rectangle: Rounded Corners 16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7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TextBox 47"/>
            <p:cNvSpPr txBox="1"/>
            <p:nvPr/>
          </p:nvSpPr>
          <p:spPr>
            <a:xfrm>
              <a:off x="4814239" y="2386736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是对一批模样相同的函数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的说明描述，它不是某一个具体的函数</a:t>
              </a: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3"/>
            </p:custDataLst>
          </p:nvPr>
        </p:nvGrpSpPr>
        <p:grpSpPr>
          <a:xfrm>
            <a:off x="2409384" y="4171358"/>
            <a:ext cx="3241255" cy="1923696"/>
            <a:chOff x="1295401" y="3940538"/>
            <a:chExt cx="2819400" cy="1923696"/>
          </a:xfrm>
        </p:grpSpPr>
        <p:sp>
          <p:nvSpPr>
            <p:cNvPr id="11" name="Rectangle: Rounded Corners 26"/>
            <p:cNvSpPr/>
            <p:nvPr/>
          </p:nvSpPr>
          <p:spPr>
            <a:xfrm>
              <a:off x="1295401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27"/>
            <p:cNvGrpSpPr/>
            <p:nvPr/>
          </p:nvGrpSpPr>
          <p:grpSpPr>
            <a:xfrm>
              <a:off x="2303165" y="3940538"/>
              <a:ext cx="803870" cy="803870"/>
              <a:chOff x="2247900" y="1225947"/>
              <a:chExt cx="914400" cy="914400"/>
            </a:xfrm>
          </p:grpSpPr>
          <p:sp>
            <p:nvSpPr>
              <p:cNvPr id="36" name="Rectangle: Rounded Corners 30"/>
              <p:cNvSpPr/>
              <p:nvPr/>
            </p:nvSpPr>
            <p:spPr>
              <a:xfrm>
                <a:off x="2247900" y="1225947"/>
                <a:ext cx="914400" cy="914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1"/>
              <p:cNvSpPr/>
              <p:nvPr/>
            </p:nvSpPr>
            <p:spPr bwMode="auto">
              <a:xfrm>
                <a:off x="2458417" y="1467073"/>
                <a:ext cx="493366" cy="432146"/>
              </a:xfrm>
              <a:custGeom>
                <a:avLst/>
                <a:gdLst>
                  <a:gd name="T0" fmla="*/ 212060 w 602"/>
                  <a:gd name="T1" fmla="*/ 103681 h 531"/>
                  <a:gd name="T2" fmla="*/ 112352 w 602"/>
                  <a:gd name="T3" fmla="*/ 144579 h 531"/>
                  <a:gd name="T4" fmla="*/ 112352 w 602"/>
                  <a:gd name="T5" fmla="*/ 144579 h 531"/>
                  <a:gd name="T6" fmla="*/ 109823 w 602"/>
                  <a:gd name="T7" fmla="*/ 147090 h 531"/>
                  <a:gd name="T8" fmla="*/ 104766 w 602"/>
                  <a:gd name="T9" fmla="*/ 144579 h 531"/>
                  <a:gd name="T10" fmla="*/ 104766 w 602"/>
                  <a:gd name="T11" fmla="*/ 144579 h 531"/>
                  <a:gd name="T12" fmla="*/ 5419 w 602"/>
                  <a:gd name="T13" fmla="*/ 103681 h 531"/>
                  <a:gd name="T14" fmla="*/ 10477 w 602"/>
                  <a:gd name="T15" fmla="*/ 86102 h 531"/>
                  <a:gd name="T16" fmla="*/ 15534 w 602"/>
                  <a:gd name="T17" fmla="*/ 86102 h 531"/>
                  <a:gd name="T18" fmla="*/ 15534 w 602"/>
                  <a:gd name="T19" fmla="*/ 86102 h 531"/>
                  <a:gd name="T20" fmla="*/ 204474 w 602"/>
                  <a:gd name="T21" fmla="*/ 86102 h 531"/>
                  <a:gd name="T22" fmla="*/ 204474 w 602"/>
                  <a:gd name="T23" fmla="*/ 86102 h 531"/>
                  <a:gd name="T24" fmla="*/ 207002 w 602"/>
                  <a:gd name="T25" fmla="*/ 86102 h 531"/>
                  <a:gd name="T26" fmla="*/ 212060 w 602"/>
                  <a:gd name="T27" fmla="*/ 103681 h 531"/>
                  <a:gd name="T28" fmla="*/ 212060 w 602"/>
                  <a:gd name="T29" fmla="*/ 60630 h 531"/>
                  <a:gd name="T30" fmla="*/ 112352 w 602"/>
                  <a:gd name="T31" fmla="*/ 101169 h 531"/>
                  <a:gd name="T32" fmla="*/ 112352 w 602"/>
                  <a:gd name="T33" fmla="*/ 101169 h 531"/>
                  <a:gd name="T34" fmla="*/ 109823 w 602"/>
                  <a:gd name="T35" fmla="*/ 101169 h 531"/>
                  <a:gd name="T36" fmla="*/ 104766 w 602"/>
                  <a:gd name="T37" fmla="*/ 101169 h 531"/>
                  <a:gd name="T38" fmla="*/ 104766 w 602"/>
                  <a:gd name="T39" fmla="*/ 101169 h 531"/>
                  <a:gd name="T40" fmla="*/ 5419 w 602"/>
                  <a:gd name="T41" fmla="*/ 60630 h 531"/>
                  <a:gd name="T42" fmla="*/ 5419 w 602"/>
                  <a:gd name="T43" fmla="*/ 43051 h 531"/>
                  <a:gd name="T44" fmla="*/ 104766 w 602"/>
                  <a:gd name="T45" fmla="*/ 2511 h 531"/>
                  <a:gd name="T46" fmla="*/ 104766 w 602"/>
                  <a:gd name="T47" fmla="*/ 2511 h 531"/>
                  <a:gd name="T48" fmla="*/ 109823 w 602"/>
                  <a:gd name="T49" fmla="*/ 0 h 531"/>
                  <a:gd name="T50" fmla="*/ 112352 w 602"/>
                  <a:gd name="T51" fmla="*/ 2511 h 531"/>
                  <a:gd name="T52" fmla="*/ 112352 w 602"/>
                  <a:gd name="T53" fmla="*/ 2511 h 531"/>
                  <a:gd name="T54" fmla="*/ 212060 w 602"/>
                  <a:gd name="T55" fmla="*/ 43051 h 531"/>
                  <a:gd name="T56" fmla="*/ 212060 w 602"/>
                  <a:gd name="T57" fmla="*/ 60630 h 531"/>
                  <a:gd name="T58" fmla="*/ 10477 w 602"/>
                  <a:gd name="T59" fmla="*/ 129153 h 531"/>
                  <a:gd name="T60" fmla="*/ 15534 w 602"/>
                  <a:gd name="T61" fmla="*/ 129153 h 531"/>
                  <a:gd name="T62" fmla="*/ 15534 w 602"/>
                  <a:gd name="T63" fmla="*/ 129153 h 531"/>
                  <a:gd name="T64" fmla="*/ 204474 w 602"/>
                  <a:gd name="T65" fmla="*/ 129153 h 531"/>
                  <a:gd name="T66" fmla="*/ 204474 w 602"/>
                  <a:gd name="T67" fmla="*/ 129153 h 531"/>
                  <a:gd name="T68" fmla="*/ 207002 w 602"/>
                  <a:gd name="T69" fmla="*/ 129153 h 531"/>
                  <a:gd name="T70" fmla="*/ 212060 w 602"/>
                  <a:gd name="T71" fmla="*/ 149602 h 531"/>
                  <a:gd name="T72" fmla="*/ 112352 w 602"/>
                  <a:gd name="T73" fmla="*/ 190141 h 531"/>
                  <a:gd name="T74" fmla="*/ 112352 w 602"/>
                  <a:gd name="T75" fmla="*/ 190141 h 531"/>
                  <a:gd name="T76" fmla="*/ 109823 w 602"/>
                  <a:gd name="T77" fmla="*/ 190141 h 531"/>
                  <a:gd name="T78" fmla="*/ 104766 w 602"/>
                  <a:gd name="T79" fmla="*/ 190141 h 531"/>
                  <a:gd name="T80" fmla="*/ 104766 w 602"/>
                  <a:gd name="T81" fmla="*/ 190141 h 531"/>
                  <a:gd name="T82" fmla="*/ 5419 w 602"/>
                  <a:gd name="T83" fmla="*/ 149602 h 531"/>
                  <a:gd name="T84" fmla="*/ 10477 w 602"/>
                  <a:gd name="T85" fmla="*/ 129153 h 5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31">
                    <a:moveTo>
                      <a:pt x="587" y="289"/>
                    </a:moveTo>
                    <a:lnTo>
                      <a:pt x="587" y="289"/>
                    </a:lnTo>
                    <a:cubicBezTo>
                      <a:pt x="311" y="403"/>
                      <a:pt x="311" y="403"/>
                      <a:pt x="311" y="403"/>
                    </a:cubicBezTo>
                    <a:cubicBezTo>
                      <a:pt x="311" y="410"/>
                      <a:pt x="304" y="410"/>
                      <a:pt x="304" y="410"/>
                    </a:cubicBezTo>
                    <a:cubicBezTo>
                      <a:pt x="297" y="410"/>
                      <a:pt x="297" y="410"/>
                      <a:pt x="290" y="403"/>
                    </a:cubicBezTo>
                    <a:cubicBezTo>
                      <a:pt x="15" y="289"/>
                      <a:pt x="15" y="289"/>
                      <a:pt x="15" y="289"/>
                    </a:cubicBezTo>
                    <a:cubicBezTo>
                      <a:pt x="7" y="289"/>
                      <a:pt x="0" y="275"/>
                      <a:pt x="0" y="268"/>
                    </a:cubicBezTo>
                    <a:cubicBezTo>
                      <a:pt x="0" y="247"/>
                      <a:pt x="15" y="240"/>
                      <a:pt x="29" y="240"/>
                    </a:cubicBezTo>
                    <a:cubicBezTo>
                      <a:pt x="36" y="240"/>
                      <a:pt x="36" y="240"/>
                      <a:pt x="43" y="240"/>
                    </a:cubicBezTo>
                    <a:cubicBezTo>
                      <a:pt x="304" y="346"/>
                      <a:pt x="304" y="346"/>
                      <a:pt x="304" y="346"/>
                    </a:cubicBezTo>
                    <a:cubicBezTo>
                      <a:pt x="566" y="240"/>
                      <a:pt x="566" y="240"/>
                      <a:pt x="566" y="240"/>
                    </a:cubicBezTo>
                    <a:lnTo>
                      <a:pt x="573" y="240"/>
                    </a:lnTo>
                    <a:cubicBezTo>
                      <a:pt x="594" y="240"/>
                      <a:pt x="601" y="247"/>
                      <a:pt x="601" y="268"/>
                    </a:cubicBezTo>
                    <a:cubicBezTo>
                      <a:pt x="601" y="275"/>
                      <a:pt x="594" y="289"/>
                      <a:pt x="587" y="289"/>
                    </a:cubicBezTo>
                    <a:close/>
                    <a:moveTo>
                      <a:pt x="587" y="169"/>
                    </a:moveTo>
                    <a:lnTo>
                      <a:pt x="587" y="169"/>
                    </a:lnTo>
                    <a:cubicBezTo>
                      <a:pt x="311" y="282"/>
                      <a:pt x="311" y="282"/>
                      <a:pt x="311" y="282"/>
                    </a:cubicBezTo>
                    <a:lnTo>
                      <a:pt x="304" y="282"/>
                    </a:lnTo>
                    <a:cubicBezTo>
                      <a:pt x="297" y="282"/>
                      <a:pt x="297" y="282"/>
                      <a:pt x="290" y="282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7" y="162"/>
                      <a:pt x="0" y="155"/>
                      <a:pt x="0" y="141"/>
                    </a:cubicBezTo>
                    <a:cubicBezTo>
                      <a:pt x="0" y="134"/>
                      <a:pt x="7" y="120"/>
                      <a:pt x="15" y="120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7" y="0"/>
                      <a:pt x="297" y="0"/>
                      <a:pt x="304" y="0"/>
                    </a:cubicBezTo>
                    <a:cubicBezTo>
                      <a:pt x="304" y="0"/>
                      <a:pt x="311" y="0"/>
                      <a:pt x="311" y="7"/>
                    </a:cubicBezTo>
                    <a:cubicBezTo>
                      <a:pt x="587" y="120"/>
                      <a:pt x="587" y="120"/>
                      <a:pt x="587" y="120"/>
                    </a:cubicBezTo>
                    <a:cubicBezTo>
                      <a:pt x="594" y="120"/>
                      <a:pt x="601" y="134"/>
                      <a:pt x="601" y="141"/>
                    </a:cubicBezTo>
                    <a:cubicBezTo>
                      <a:pt x="601" y="155"/>
                      <a:pt x="594" y="162"/>
                      <a:pt x="587" y="169"/>
                    </a:cubicBezTo>
                    <a:close/>
                    <a:moveTo>
                      <a:pt x="29" y="360"/>
                    </a:moveTo>
                    <a:lnTo>
                      <a:pt x="29" y="360"/>
                    </a:lnTo>
                    <a:cubicBezTo>
                      <a:pt x="36" y="360"/>
                      <a:pt x="36" y="360"/>
                      <a:pt x="43" y="360"/>
                    </a:cubicBezTo>
                    <a:cubicBezTo>
                      <a:pt x="304" y="473"/>
                      <a:pt x="304" y="473"/>
                      <a:pt x="304" y="473"/>
                    </a:cubicBezTo>
                    <a:cubicBezTo>
                      <a:pt x="566" y="360"/>
                      <a:pt x="566" y="360"/>
                      <a:pt x="566" y="360"/>
                    </a:cubicBezTo>
                    <a:lnTo>
                      <a:pt x="573" y="360"/>
                    </a:lnTo>
                    <a:cubicBezTo>
                      <a:pt x="594" y="360"/>
                      <a:pt x="601" y="374"/>
                      <a:pt x="601" y="388"/>
                    </a:cubicBezTo>
                    <a:cubicBezTo>
                      <a:pt x="601" y="403"/>
                      <a:pt x="594" y="410"/>
                      <a:pt x="587" y="417"/>
                    </a:cubicBezTo>
                    <a:cubicBezTo>
                      <a:pt x="311" y="530"/>
                      <a:pt x="311" y="530"/>
                      <a:pt x="311" y="530"/>
                    </a:cubicBezTo>
                    <a:lnTo>
                      <a:pt x="304" y="530"/>
                    </a:lnTo>
                    <a:cubicBezTo>
                      <a:pt x="297" y="530"/>
                      <a:pt x="297" y="530"/>
                      <a:pt x="290" y="530"/>
                    </a:cubicBezTo>
                    <a:cubicBezTo>
                      <a:pt x="15" y="417"/>
                      <a:pt x="15" y="417"/>
                      <a:pt x="15" y="417"/>
                    </a:cubicBezTo>
                    <a:cubicBezTo>
                      <a:pt x="7" y="410"/>
                      <a:pt x="0" y="403"/>
                      <a:pt x="0" y="388"/>
                    </a:cubicBezTo>
                    <a:cubicBezTo>
                      <a:pt x="0" y="374"/>
                      <a:pt x="15" y="360"/>
                      <a:pt x="29" y="3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53"/>
            <p:cNvSpPr txBox="1"/>
            <p:nvPr/>
          </p:nvSpPr>
          <p:spPr>
            <a:xfrm>
              <a:off x="1423337" y="4889568"/>
              <a:ext cx="2563521" cy="803870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所谓模板函数，就是由模板而来的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函数。将函数模板内的“数据类</a:t>
              </a:r>
              <a:endParaRPr lang="en-US" altLang="zh-CN" sz="1600" b="1" dirty="0">
                <a:solidFill>
                  <a:schemeClr val="accent4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型参数”具体化后得到的重载函数</a:t>
              </a: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4"/>
            </p:custDataLst>
          </p:nvPr>
        </p:nvGrpSpPr>
        <p:grpSpPr>
          <a:xfrm>
            <a:off x="6222137" y="4171356"/>
            <a:ext cx="3729730" cy="1923698"/>
            <a:chOff x="4686300" y="3940536"/>
            <a:chExt cx="2819400" cy="1923698"/>
          </a:xfrm>
        </p:grpSpPr>
        <p:sp>
          <p:nvSpPr>
            <p:cNvPr id="13" name="Rectangle: Rounded Corners 33"/>
            <p:cNvSpPr/>
            <p:nvPr/>
          </p:nvSpPr>
          <p:spPr>
            <a:xfrm>
              <a:off x="4686300" y="4359679"/>
              <a:ext cx="2819400" cy="1504555"/>
            </a:xfrm>
            <a:prstGeom prst="roundRect">
              <a:avLst>
                <a:gd name="adj" fmla="val 5694"/>
              </a:avLst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5694065" y="3940536"/>
              <a:ext cx="803870" cy="803870"/>
              <a:chOff x="5638800" y="1225947"/>
              <a:chExt cx="914400" cy="914400"/>
            </a:xfrm>
          </p:grpSpPr>
          <p:sp>
            <p:nvSpPr>
              <p:cNvPr id="34" name="Rectangle: Rounded Corners 37"/>
              <p:cNvSpPr/>
              <p:nvPr/>
            </p:nvSpPr>
            <p:spPr>
              <a:xfrm>
                <a:off x="5638800" y="1225947"/>
                <a:ext cx="914400" cy="91440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8"/>
              <p:cNvSpPr/>
              <p:nvPr/>
            </p:nvSpPr>
            <p:spPr bwMode="auto">
              <a:xfrm>
                <a:off x="5852919" y="1449011"/>
                <a:ext cx="486162" cy="475360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4814237" y="5058099"/>
              <a:ext cx="2563521" cy="635339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函数模板是抽象的，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而模板函数则是具体的</a:t>
              </a:r>
              <a:endParaRPr lang="en-US" altLang="zh-CN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51" name="圆角矩形 3"/>
          <p:cNvSpPr/>
          <p:nvPr/>
        </p:nvSpPr>
        <p:spPr>
          <a:xfrm>
            <a:off x="3706874" y="452122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函数模板与模板函数</a:t>
            </a:r>
          </a:p>
        </p:txBody>
      </p:sp>
    </p:spTree>
    <p:extLst>
      <p:ext uri="{BB962C8B-B14F-4D97-AF65-F5344CB8AC3E}">
        <p14:creationId xmlns:p14="http://schemas.microsoft.com/office/powerpoint/2010/main" val="323689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6809466" y="1356706"/>
            <a:ext cx="5068590" cy="107721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函数模板的说明形式一般如下： </a:t>
            </a:r>
          </a:p>
        </p:txBody>
      </p:sp>
      <p:sp>
        <p:nvSpPr>
          <p:cNvPr id="11" name="千图PPT彼岸天：ID 8661124矩形 10"/>
          <p:cNvSpPr/>
          <p:nvPr>
            <p:custDataLst>
              <p:tags r:id="rId1"/>
            </p:custDataLst>
          </p:nvPr>
        </p:nvSpPr>
        <p:spPr>
          <a:xfrm>
            <a:off x="4472346" y="2613062"/>
            <a:ext cx="5757905" cy="11240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 &lt;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类型形参表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返回值类型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800" b="1" dirty="0">
                <a:solidFill>
                  <a:srgbClr val="FF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函数形参表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 //</a:t>
            </a:r>
            <a:r>
              <a:rPr lang="zh-CN" altLang="en-US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函数定义体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,&lt;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模板类型形参表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中的类型可以是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任何类型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包含基本数据类型，和类类型。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 &lt; class T&gt;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en-US" altLang="zh-CN" sz="2800" b="1" dirty="0" err="1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GetMax</a:t>
            </a: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T a, T b ) 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altLang="zh-CN" sz="28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{return( a &gt; b ) ? a, b;}</a:t>
            </a:r>
          </a:p>
        </p:txBody>
      </p:sp>
      <p:sp>
        <p:nvSpPr>
          <p:cNvPr id="8" name="圆角矩形 6"/>
          <p:cNvSpPr/>
          <p:nvPr/>
        </p:nvSpPr>
        <p:spPr>
          <a:xfrm>
            <a:off x="5339914" y="1322403"/>
            <a:ext cx="1223393" cy="1224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 8"/>
          <p:cNvSpPr/>
          <p:nvPr/>
        </p:nvSpPr>
        <p:spPr>
          <a:xfrm>
            <a:off x="5583584" y="1554216"/>
            <a:ext cx="736053" cy="760374"/>
          </a:xfrm>
          <a:custGeom>
            <a:avLst/>
            <a:gdLst>
              <a:gd name="connsiteX0" fmla="*/ 130655 w 587316"/>
              <a:gd name="connsiteY0" fmla="*/ 434401 h 606722"/>
              <a:gd name="connsiteX1" fmla="*/ 130655 w 587316"/>
              <a:gd name="connsiteY1" fmla="*/ 466128 h 606722"/>
              <a:gd name="connsiteX2" fmla="*/ 142047 w 587316"/>
              <a:gd name="connsiteY2" fmla="*/ 466128 h 606722"/>
              <a:gd name="connsiteX3" fmla="*/ 142047 w 587316"/>
              <a:gd name="connsiteY3" fmla="*/ 434401 h 606722"/>
              <a:gd name="connsiteX4" fmla="*/ 20648 w 587316"/>
              <a:gd name="connsiteY4" fmla="*/ 373614 h 606722"/>
              <a:gd name="connsiteX5" fmla="*/ 48061 w 587316"/>
              <a:gd name="connsiteY5" fmla="*/ 547178 h 606722"/>
              <a:gd name="connsiteX6" fmla="*/ 111608 w 587316"/>
              <a:gd name="connsiteY6" fmla="*/ 547178 h 606722"/>
              <a:gd name="connsiteX7" fmla="*/ 111608 w 587316"/>
              <a:gd name="connsiteY7" fmla="*/ 475637 h 606722"/>
              <a:gd name="connsiteX8" fmla="*/ 111608 w 587316"/>
              <a:gd name="connsiteY8" fmla="*/ 424981 h 606722"/>
              <a:gd name="connsiteX9" fmla="*/ 111608 w 587316"/>
              <a:gd name="connsiteY9" fmla="*/ 373614 h 606722"/>
              <a:gd name="connsiteX10" fmla="*/ 518778 w 587316"/>
              <a:gd name="connsiteY10" fmla="*/ 371157 h 606722"/>
              <a:gd name="connsiteX11" fmla="*/ 553937 w 587316"/>
              <a:gd name="connsiteY11" fmla="*/ 391400 h 606722"/>
              <a:gd name="connsiteX12" fmla="*/ 557497 w 587316"/>
              <a:gd name="connsiteY12" fmla="*/ 404362 h 606722"/>
              <a:gd name="connsiteX13" fmla="*/ 549219 w 587316"/>
              <a:gd name="connsiteY13" fmla="*/ 409068 h 606722"/>
              <a:gd name="connsiteX14" fmla="*/ 544502 w 587316"/>
              <a:gd name="connsiteY14" fmla="*/ 407825 h 606722"/>
              <a:gd name="connsiteX15" fmla="*/ 509344 w 587316"/>
              <a:gd name="connsiteY15" fmla="*/ 387582 h 606722"/>
              <a:gd name="connsiteX16" fmla="*/ 505783 w 587316"/>
              <a:gd name="connsiteY16" fmla="*/ 374619 h 606722"/>
              <a:gd name="connsiteX17" fmla="*/ 518778 w 587316"/>
              <a:gd name="connsiteY17" fmla="*/ 371157 h 606722"/>
              <a:gd name="connsiteX18" fmla="*/ 537211 w 587316"/>
              <a:gd name="connsiteY18" fmla="*/ 283673 h 606722"/>
              <a:gd name="connsiteX19" fmla="*/ 577793 w 587316"/>
              <a:gd name="connsiteY19" fmla="*/ 283673 h 606722"/>
              <a:gd name="connsiteX20" fmla="*/ 587316 w 587316"/>
              <a:gd name="connsiteY20" fmla="*/ 293200 h 606722"/>
              <a:gd name="connsiteX21" fmla="*/ 577793 w 587316"/>
              <a:gd name="connsiteY21" fmla="*/ 302726 h 606722"/>
              <a:gd name="connsiteX22" fmla="*/ 537211 w 587316"/>
              <a:gd name="connsiteY22" fmla="*/ 302726 h 606722"/>
              <a:gd name="connsiteX23" fmla="*/ 527688 w 587316"/>
              <a:gd name="connsiteY23" fmla="*/ 293200 h 606722"/>
              <a:gd name="connsiteX24" fmla="*/ 537211 w 587316"/>
              <a:gd name="connsiteY24" fmla="*/ 283673 h 606722"/>
              <a:gd name="connsiteX25" fmla="*/ 50098 w 587316"/>
              <a:gd name="connsiteY25" fmla="*/ 273582 h 606722"/>
              <a:gd name="connsiteX26" fmla="*/ 90680 w 587316"/>
              <a:gd name="connsiteY26" fmla="*/ 273582 h 606722"/>
              <a:gd name="connsiteX27" fmla="*/ 100203 w 587316"/>
              <a:gd name="connsiteY27" fmla="*/ 283073 h 606722"/>
              <a:gd name="connsiteX28" fmla="*/ 90680 w 587316"/>
              <a:gd name="connsiteY28" fmla="*/ 292564 h 606722"/>
              <a:gd name="connsiteX29" fmla="*/ 50098 w 587316"/>
              <a:gd name="connsiteY29" fmla="*/ 292564 h 606722"/>
              <a:gd name="connsiteX30" fmla="*/ 40575 w 587316"/>
              <a:gd name="connsiteY30" fmla="*/ 283073 h 606722"/>
              <a:gd name="connsiteX31" fmla="*/ 50098 w 587316"/>
              <a:gd name="connsiteY31" fmla="*/ 273582 h 606722"/>
              <a:gd name="connsiteX32" fmla="*/ 19046 w 587316"/>
              <a:gd name="connsiteY32" fmla="*/ 252038 h 606722"/>
              <a:gd name="connsiteX33" fmla="*/ 19046 w 587316"/>
              <a:gd name="connsiteY33" fmla="*/ 354684 h 606722"/>
              <a:gd name="connsiteX34" fmla="*/ 111608 w 587316"/>
              <a:gd name="connsiteY34" fmla="*/ 354684 h 606722"/>
              <a:gd name="connsiteX35" fmla="*/ 111608 w 587316"/>
              <a:gd name="connsiteY35" fmla="*/ 252038 h 606722"/>
              <a:gd name="connsiteX36" fmla="*/ 445913 w 587316"/>
              <a:gd name="connsiteY36" fmla="*/ 202664 h 606722"/>
              <a:gd name="connsiteX37" fmla="*/ 455359 w 587316"/>
              <a:gd name="connsiteY37" fmla="*/ 212170 h 606722"/>
              <a:gd name="connsiteX38" fmla="*/ 455359 w 587316"/>
              <a:gd name="connsiteY38" fmla="*/ 262806 h 606722"/>
              <a:gd name="connsiteX39" fmla="*/ 445913 w 587316"/>
              <a:gd name="connsiteY39" fmla="*/ 272312 h 606722"/>
              <a:gd name="connsiteX40" fmla="*/ 436377 w 587316"/>
              <a:gd name="connsiteY40" fmla="*/ 262806 h 606722"/>
              <a:gd name="connsiteX41" fmla="*/ 436377 w 587316"/>
              <a:gd name="connsiteY41" fmla="*/ 212170 h 606722"/>
              <a:gd name="connsiteX42" fmla="*/ 445913 w 587316"/>
              <a:gd name="connsiteY42" fmla="*/ 202664 h 606722"/>
              <a:gd name="connsiteX43" fmla="*/ 544502 w 587316"/>
              <a:gd name="connsiteY43" fmla="*/ 178654 h 606722"/>
              <a:gd name="connsiteX44" fmla="*/ 557497 w 587316"/>
              <a:gd name="connsiteY44" fmla="*/ 182116 h 606722"/>
              <a:gd name="connsiteX45" fmla="*/ 553937 w 587316"/>
              <a:gd name="connsiteY45" fmla="*/ 195079 h 606722"/>
              <a:gd name="connsiteX46" fmla="*/ 518778 w 587316"/>
              <a:gd name="connsiteY46" fmla="*/ 215322 h 606722"/>
              <a:gd name="connsiteX47" fmla="*/ 514061 w 587316"/>
              <a:gd name="connsiteY47" fmla="*/ 216565 h 606722"/>
              <a:gd name="connsiteX48" fmla="*/ 505783 w 587316"/>
              <a:gd name="connsiteY48" fmla="*/ 211859 h 606722"/>
              <a:gd name="connsiteX49" fmla="*/ 509344 w 587316"/>
              <a:gd name="connsiteY49" fmla="*/ 198897 h 606722"/>
              <a:gd name="connsiteX50" fmla="*/ 375499 w 587316"/>
              <a:gd name="connsiteY50" fmla="*/ 90026 h 606722"/>
              <a:gd name="connsiteX51" fmla="*/ 130655 w 587316"/>
              <a:gd name="connsiteY51" fmla="*/ 247683 h 606722"/>
              <a:gd name="connsiteX52" fmla="*/ 130655 w 587316"/>
              <a:gd name="connsiteY52" fmla="*/ 359128 h 606722"/>
              <a:gd name="connsiteX53" fmla="*/ 375499 w 587316"/>
              <a:gd name="connsiteY53" fmla="*/ 524694 h 606722"/>
              <a:gd name="connsiteX54" fmla="*/ 445913 w 587316"/>
              <a:gd name="connsiteY54" fmla="*/ 40505 h 606722"/>
              <a:gd name="connsiteX55" fmla="*/ 455359 w 587316"/>
              <a:gd name="connsiteY55" fmla="*/ 50017 h 606722"/>
              <a:gd name="connsiteX56" fmla="*/ 455359 w 587316"/>
              <a:gd name="connsiteY56" fmla="*/ 171630 h 606722"/>
              <a:gd name="connsiteX57" fmla="*/ 445913 w 587316"/>
              <a:gd name="connsiteY57" fmla="*/ 181142 h 606722"/>
              <a:gd name="connsiteX58" fmla="*/ 436377 w 587316"/>
              <a:gd name="connsiteY58" fmla="*/ 171630 h 606722"/>
              <a:gd name="connsiteX59" fmla="*/ 436377 w 587316"/>
              <a:gd name="connsiteY59" fmla="*/ 50017 h 606722"/>
              <a:gd name="connsiteX60" fmla="*/ 445913 w 587316"/>
              <a:gd name="connsiteY60" fmla="*/ 40505 h 606722"/>
              <a:gd name="connsiteX61" fmla="*/ 394456 w 587316"/>
              <a:gd name="connsiteY61" fmla="*/ 19018 h 606722"/>
              <a:gd name="connsiteX62" fmla="*/ 394456 w 587316"/>
              <a:gd name="connsiteY62" fmla="*/ 72608 h 606722"/>
              <a:gd name="connsiteX63" fmla="*/ 394456 w 587316"/>
              <a:gd name="connsiteY63" fmla="*/ 542646 h 606722"/>
              <a:gd name="connsiteX64" fmla="*/ 394456 w 587316"/>
              <a:gd name="connsiteY64" fmla="*/ 587704 h 606722"/>
              <a:gd name="connsiteX65" fmla="*/ 466815 w 587316"/>
              <a:gd name="connsiteY65" fmla="*/ 587704 h 606722"/>
              <a:gd name="connsiteX66" fmla="*/ 466815 w 587316"/>
              <a:gd name="connsiteY66" fmla="*/ 19018 h 606722"/>
              <a:gd name="connsiteX67" fmla="*/ 384933 w 587316"/>
              <a:gd name="connsiteY67" fmla="*/ 0 h 606722"/>
              <a:gd name="connsiteX68" fmla="*/ 476338 w 587316"/>
              <a:gd name="connsiteY68" fmla="*/ 0 h 606722"/>
              <a:gd name="connsiteX69" fmla="*/ 485772 w 587316"/>
              <a:gd name="connsiteY69" fmla="*/ 9509 h 606722"/>
              <a:gd name="connsiteX70" fmla="*/ 485772 w 587316"/>
              <a:gd name="connsiteY70" fmla="*/ 597213 h 606722"/>
              <a:gd name="connsiteX71" fmla="*/ 476338 w 587316"/>
              <a:gd name="connsiteY71" fmla="*/ 606722 h 606722"/>
              <a:gd name="connsiteX72" fmla="*/ 384933 w 587316"/>
              <a:gd name="connsiteY72" fmla="*/ 606722 h 606722"/>
              <a:gd name="connsiteX73" fmla="*/ 375499 w 587316"/>
              <a:gd name="connsiteY73" fmla="*/ 597213 h 606722"/>
              <a:gd name="connsiteX74" fmla="*/ 375499 w 587316"/>
              <a:gd name="connsiteY74" fmla="*/ 547623 h 606722"/>
              <a:gd name="connsiteX75" fmla="*/ 130655 w 587316"/>
              <a:gd name="connsiteY75" fmla="*/ 382056 h 606722"/>
              <a:gd name="connsiteX76" fmla="*/ 130655 w 587316"/>
              <a:gd name="connsiteY76" fmla="*/ 415472 h 606722"/>
              <a:gd name="connsiteX77" fmla="*/ 151570 w 587316"/>
              <a:gd name="connsiteY77" fmla="*/ 415472 h 606722"/>
              <a:gd name="connsiteX78" fmla="*/ 161093 w 587316"/>
              <a:gd name="connsiteY78" fmla="*/ 424981 h 606722"/>
              <a:gd name="connsiteX79" fmla="*/ 161093 w 587316"/>
              <a:gd name="connsiteY79" fmla="*/ 475637 h 606722"/>
              <a:gd name="connsiteX80" fmla="*/ 151570 w 587316"/>
              <a:gd name="connsiteY80" fmla="*/ 485147 h 606722"/>
              <a:gd name="connsiteX81" fmla="*/ 130655 w 587316"/>
              <a:gd name="connsiteY81" fmla="*/ 485147 h 606722"/>
              <a:gd name="connsiteX82" fmla="*/ 130655 w 587316"/>
              <a:gd name="connsiteY82" fmla="*/ 556688 h 606722"/>
              <a:gd name="connsiteX83" fmla="*/ 121131 w 587316"/>
              <a:gd name="connsiteY83" fmla="*/ 566197 h 606722"/>
              <a:gd name="connsiteX84" fmla="*/ 39962 w 587316"/>
              <a:gd name="connsiteY84" fmla="*/ 566197 h 606722"/>
              <a:gd name="connsiteX85" fmla="*/ 30528 w 587316"/>
              <a:gd name="connsiteY85" fmla="*/ 558110 h 606722"/>
              <a:gd name="connsiteX86" fmla="*/ 89 w 587316"/>
              <a:gd name="connsiteY86" fmla="*/ 365615 h 606722"/>
              <a:gd name="connsiteX87" fmla="*/ 89 w 587316"/>
              <a:gd name="connsiteY87" fmla="*/ 365437 h 606722"/>
              <a:gd name="connsiteX88" fmla="*/ 0 w 587316"/>
              <a:gd name="connsiteY88" fmla="*/ 364904 h 606722"/>
              <a:gd name="connsiteX89" fmla="*/ 0 w 587316"/>
              <a:gd name="connsiteY89" fmla="*/ 364371 h 606722"/>
              <a:gd name="connsiteX90" fmla="*/ 0 w 587316"/>
              <a:gd name="connsiteY90" fmla="*/ 364104 h 606722"/>
              <a:gd name="connsiteX91" fmla="*/ 0 w 587316"/>
              <a:gd name="connsiteY91" fmla="*/ 242529 h 606722"/>
              <a:gd name="connsiteX92" fmla="*/ 9523 w 587316"/>
              <a:gd name="connsiteY92" fmla="*/ 233020 h 606722"/>
              <a:gd name="connsiteX93" fmla="*/ 118372 w 587316"/>
              <a:gd name="connsiteY93" fmla="*/ 233020 h 606722"/>
              <a:gd name="connsiteX94" fmla="*/ 375499 w 587316"/>
              <a:gd name="connsiteY94" fmla="*/ 67364 h 606722"/>
              <a:gd name="connsiteX95" fmla="*/ 375499 w 587316"/>
              <a:gd name="connsiteY95" fmla="*/ 9509 h 606722"/>
              <a:gd name="connsiteX96" fmla="*/ 384933 w 587316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7316" h="606722">
                <a:moveTo>
                  <a:pt x="130655" y="434401"/>
                </a:moveTo>
                <a:lnTo>
                  <a:pt x="130655" y="466128"/>
                </a:lnTo>
                <a:lnTo>
                  <a:pt x="142047" y="466128"/>
                </a:lnTo>
                <a:lnTo>
                  <a:pt x="142047" y="434401"/>
                </a:lnTo>
                <a:close/>
                <a:moveTo>
                  <a:pt x="20648" y="373614"/>
                </a:moveTo>
                <a:lnTo>
                  <a:pt x="48061" y="547178"/>
                </a:lnTo>
                <a:lnTo>
                  <a:pt x="111608" y="547178"/>
                </a:lnTo>
                <a:lnTo>
                  <a:pt x="111608" y="475637"/>
                </a:lnTo>
                <a:lnTo>
                  <a:pt x="111608" y="424981"/>
                </a:lnTo>
                <a:lnTo>
                  <a:pt x="111608" y="373614"/>
                </a:lnTo>
                <a:close/>
                <a:moveTo>
                  <a:pt x="518778" y="371157"/>
                </a:moveTo>
                <a:lnTo>
                  <a:pt x="553937" y="391400"/>
                </a:lnTo>
                <a:cubicBezTo>
                  <a:pt x="558565" y="393974"/>
                  <a:pt x="560078" y="399834"/>
                  <a:pt x="557497" y="404362"/>
                </a:cubicBezTo>
                <a:cubicBezTo>
                  <a:pt x="555717" y="407381"/>
                  <a:pt x="552512" y="409068"/>
                  <a:pt x="549219" y="409068"/>
                </a:cubicBezTo>
                <a:cubicBezTo>
                  <a:pt x="547617" y="409068"/>
                  <a:pt x="545926" y="408713"/>
                  <a:pt x="544502" y="407825"/>
                </a:cubicBezTo>
                <a:lnTo>
                  <a:pt x="509344" y="387582"/>
                </a:lnTo>
                <a:cubicBezTo>
                  <a:pt x="504715" y="384918"/>
                  <a:pt x="503202" y="379147"/>
                  <a:pt x="505783" y="374619"/>
                </a:cubicBezTo>
                <a:cubicBezTo>
                  <a:pt x="508454" y="370091"/>
                  <a:pt x="514239" y="368493"/>
                  <a:pt x="518778" y="371157"/>
                </a:cubicBezTo>
                <a:close/>
                <a:moveTo>
                  <a:pt x="537211" y="283673"/>
                </a:moveTo>
                <a:lnTo>
                  <a:pt x="577793" y="283673"/>
                </a:lnTo>
                <a:cubicBezTo>
                  <a:pt x="583044" y="283673"/>
                  <a:pt x="587316" y="287947"/>
                  <a:pt x="587316" y="293200"/>
                </a:cubicBezTo>
                <a:cubicBezTo>
                  <a:pt x="587316" y="298452"/>
                  <a:pt x="583044" y="302726"/>
                  <a:pt x="577793" y="302726"/>
                </a:cubicBezTo>
                <a:lnTo>
                  <a:pt x="537211" y="302726"/>
                </a:lnTo>
                <a:cubicBezTo>
                  <a:pt x="531960" y="302726"/>
                  <a:pt x="527688" y="298452"/>
                  <a:pt x="527688" y="293200"/>
                </a:cubicBezTo>
                <a:cubicBezTo>
                  <a:pt x="527688" y="287947"/>
                  <a:pt x="531960" y="283673"/>
                  <a:pt x="537211" y="283673"/>
                </a:cubicBezTo>
                <a:close/>
                <a:moveTo>
                  <a:pt x="50098" y="273582"/>
                </a:moveTo>
                <a:lnTo>
                  <a:pt x="90680" y="273582"/>
                </a:lnTo>
                <a:cubicBezTo>
                  <a:pt x="95931" y="273582"/>
                  <a:pt x="100203" y="277840"/>
                  <a:pt x="100203" y="283073"/>
                </a:cubicBezTo>
                <a:cubicBezTo>
                  <a:pt x="100203" y="288306"/>
                  <a:pt x="95931" y="292564"/>
                  <a:pt x="90680" y="292564"/>
                </a:cubicBezTo>
                <a:lnTo>
                  <a:pt x="50098" y="292564"/>
                </a:lnTo>
                <a:cubicBezTo>
                  <a:pt x="44847" y="292564"/>
                  <a:pt x="40575" y="288306"/>
                  <a:pt x="40575" y="283073"/>
                </a:cubicBezTo>
                <a:cubicBezTo>
                  <a:pt x="40575" y="277840"/>
                  <a:pt x="44847" y="273582"/>
                  <a:pt x="50098" y="273582"/>
                </a:cubicBezTo>
                <a:close/>
                <a:moveTo>
                  <a:pt x="19046" y="252038"/>
                </a:moveTo>
                <a:lnTo>
                  <a:pt x="19046" y="354684"/>
                </a:lnTo>
                <a:lnTo>
                  <a:pt x="111608" y="354684"/>
                </a:lnTo>
                <a:lnTo>
                  <a:pt x="111608" y="252038"/>
                </a:lnTo>
                <a:close/>
                <a:moveTo>
                  <a:pt x="445913" y="202664"/>
                </a:moveTo>
                <a:cubicBezTo>
                  <a:pt x="451171" y="202664"/>
                  <a:pt x="455359" y="206928"/>
                  <a:pt x="455359" y="212170"/>
                </a:cubicBezTo>
                <a:lnTo>
                  <a:pt x="455359" y="262806"/>
                </a:lnTo>
                <a:cubicBezTo>
                  <a:pt x="455359" y="268048"/>
                  <a:pt x="451171" y="272312"/>
                  <a:pt x="445913" y="272312"/>
                </a:cubicBezTo>
                <a:cubicBezTo>
                  <a:pt x="440655" y="272312"/>
                  <a:pt x="436377" y="268048"/>
                  <a:pt x="436377" y="262806"/>
                </a:cubicBezTo>
                <a:lnTo>
                  <a:pt x="436377" y="212170"/>
                </a:lnTo>
                <a:cubicBezTo>
                  <a:pt x="436377" y="206928"/>
                  <a:pt x="440655" y="202664"/>
                  <a:pt x="445913" y="202664"/>
                </a:cubicBezTo>
                <a:close/>
                <a:moveTo>
                  <a:pt x="544502" y="178654"/>
                </a:moveTo>
                <a:cubicBezTo>
                  <a:pt x="549041" y="175990"/>
                  <a:pt x="554827" y="177588"/>
                  <a:pt x="557497" y="182116"/>
                </a:cubicBezTo>
                <a:cubicBezTo>
                  <a:pt x="560078" y="186644"/>
                  <a:pt x="558565" y="192415"/>
                  <a:pt x="553937" y="195079"/>
                </a:cubicBezTo>
                <a:lnTo>
                  <a:pt x="518778" y="215322"/>
                </a:lnTo>
                <a:cubicBezTo>
                  <a:pt x="517354" y="216121"/>
                  <a:pt x="515663" y="216565"/>
                  <a:pt x="514061" y="216565"/>
                </a:cubicBezTo>
                <a:cubicBezTo>
                  <a:pt x="510768" y="216565"/>
                  <a:pt x="507564" y="214878"/>
                  <a:pt x="505783" y="211859"/>
                </a:cubicBezTo>
                <a:cubicBezTo>
                  <a:pt x="503202" y="207331"/>
                  <a:pt x="504715" y="201471"/>
                  <a:pt x="509344" y="198897"/>
                </a:cubicBezTo>
                <a:close/>
                <a:moveTo>
                  <a:pt x="375499" y="90026"/>
                </a:moveTo>
                <a:lnTo>
                  <a:pt x="130655" y="247683"/>
                </a:lnTo>
                <a:lnTo>
                  <a:pt x="130655" y="359128"/>
                </a:lnTo>
                <a:lnTo>
                  <a:pt x="375499" y="524694"/>
                </a:lnTo>
                <a:close/>
                <a:moveTo>
                  <a:pt x="445913" y="40505"/>
                </a:moveTo>
                <a:cubicBezTo>
                  <a:pt x="451171" y="40505"/>
                  <a:pt x="455359" y="44772"/>
                  <a:pt x="455359" y="50017"/>
                </a:cubicBezTo>
                <a:lnTo>
                  <a:pt x="455359" y="171630"/>
                </a:lnTo>
                <a:cubicBezTo>
                  <a:pt x="455359" y="176875"/>
                  <a:pt x="451171" y="181142"/>
                  <a:pt x="445913" y="181142"/>
                </a:cubicBezTo>
                <a:cubicBezTo>
                  <a:pt x="440655" y="181142"/>
                  <a:pt x="436377" y="176875"/>
                  <a:pt x="436377" y="171630"/>
                </a:cubicBezTo>
                <a:lnTo>
                  <a:pt x="436377" y="50017"/>
                </a:lnTo>
                <a:cubicBezTo>
                  <a:pt x="436377" y="44772"/>
                  <a:pt x="440655" y="40505"/>
                  <a:pt x="445913" y="40505"/>
                </a:cubicBezTo>
                <a:close/>
                <a:moveTo>
                  <a:pt x="394456" y="19018"/>
                </a:moveTo>
                <a:lnTo>
                  <a:pt x="394456" y="72608"/>
                </a:lnTo>
                <a:lnTo>
                  <a:pt x="394456" y="542646"/>
                </a:lnTo>
                <a:lnTo>
                  <a:pt x="394456" y="587704"/>
                </a:lnTo>
                <a:lnTo>
                  <a:pt x="466815" y="587704"/>
                </a:lnTo>
                <a:lnTo>
                  <a:pt x="466815" y="19018"/>
                </a:lnTo>
                <a:close/>
                <a:moveTo>
                  <a:pt x="384933" y="0"/>
                </a:moveTo>
                <a:lnTo>
                  <a:pt x="476338" y="0"/>
                </a:lnTo>
                <a:cubicBezTo>
                  <a:pt x="481589" y="0"/>
                  <a:pt x="485772" y="4266"/>
                  <a:pt x="485772" y="9509"/>
                </a:cubicBezTo>
                <a:lnTo>
                  <a:pt x="485772" y="597213"/>
                </a:lnTo>
                <a:cubicBezTo>
                  <a:pt x="485772" y="602456"/>
                  <a:pt x="481589" y="606722"/>
                  <a:pt x="476338" y="606722"/>
                </a:cubicBezTo>
                <a:lnTo>
                  <a:pt x="384933" y="606722"/>
                </a:lnTo>
                <a:cubicBezTo>
                  <a:pt x="379682" y="606722"/>
                  <a:pt x="375499" y="602456"/>
                  <a:pt x="375499" y="597213"/>
                </a:cubicBezTo>
                <a:lnTo>
                  <a:pt x="375499" y="547623"/>
                </a:lnTo>
                <a:lnTo>
                  <a:pt x="130655" y="382056"/>
                </a:lnTo>
                <a:lnTo>
                  <a:pt x="130655" y="415472"/>
                </a:lnTo>
                <a:lnTo>
                  <a:pt x="151570" y="415472"/>
                </a:lnTo>
                <a:cubicBezTo>
                  <a:pt x="156821" y="415472"/>
                  <a:pt x="161093" y="419738"/>
                  <a:pt x="161093" y="424981"/>
                </a:cubicBezTo>
                <a:lnTo>
                  <a:pt x="161093" y="475637"/>
                </a:lnTo>
                <a:cubicBezTo>
                  <a:pt x="161093" y="480881"/>
                  <a:pt x="156821" y="485147"/>
                  <a:pt x="151570" y="485147"/>
                </a:cubicBezTo>
                <a:lnTo>
                  <a:pt x="130655" y="485147"/>
                </a:lnTo>
                <a:lnTo>
                  <a:pt x="130655" y="556688"/>
                </a:lnTo>
                <a:cubicBezTo>
                  <a:pt x="130655" y="561931"/>
                  <a:pt x="126382" y="566197"/>
                  <a:pt x="121131" y="566197"/>
                </a:cubicBezTo>
                <a:lnTo>
                  <a:pt x="39962" y="566197"/>
                </a:lnTo>
                <a:cubicBezTo>
                  <a:pt x="35245" y="566197"/>
                  <a:pt x="31329" y="562731"/>
                  <a:pt x="30528" y="558110"/>
                </a:cubicBezTo>
                <a:lnTo>
                  <a:pt x="89" y="365615"/>
                </a:lnTo>
                <a:cubicBezTo>
                  <a:pt x="89" y="365526"/>
                  <a:pt x="89" y="365437"/>
                  <a:pt x="89" y="365437"/>
                </a:cubicBezTo>
                <a:cubicBezTo>
                  <a:pt x="89" y="365260"/>
                  <a:pt x="89" y="365082"/>
                  <a:pt x="0" y="364904"/>
                </a:cubicBezTo>
                <a:cubicBezTo>
                  <a:pt x="0" y="364726"/>
                  <a:pt x="0" y="364549"/>
                  <a:pt x="0" y="364371"/>
                </a:cubicBezTo>
                <a:cubicBezTo>
                  <a:pt x="0" y="364282"/>
                  <a:pt x="0" y="364193"/>
                  <a:pt x="0" y="364104"/>
                </a:cubicBezTo>
                <a:lnTo>
                  <a:pt x="0" y="242529"/>
                </a:lnTo>
                <a:cubicBezTo>
                  <a:pt x="0" y="237285"/>
                  <a:pt x="4272" y="233020"/>
                  <a:pt x="9523" y="233020"/>
                </a:cubicBezTo>
                <a:lnTo>
                  <a:pt x="118372" y="233020"/>
                </a:lnTo>
                <a:lnTo>
                  <a:pt x="375499" y="67364"/>
                </a:lnTo>
                <a:lnTo>
                  <a:pt x="375499" y="9509"/>
                </a:lnTo>
                <a:cubicBezTo>
                  <a:pt x="375499" y="4266"/>
                  <a:pt x="379682" y="0"/>
                  <a:pt x="384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cxnSp>
        <p:nvCxnSpPr>
          <p:cNvPr id="5" name="直接连接符 4"/>
          <p:cNvCxnSpPr/>
          <p:nvPr/>
        </p:nvCxnSpPr>
        <p:spPr>
          <a:xfrm>
            <a:off x="5583584" y="2546403"/>
            <a:ext cx="5282141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2"/>
          <p:cNvSpPr/>
          <p:nvPr/>
        </p:nvSpPr>
        <p:spPr>
          <a:xfrm>
            <a:off x="735064" y="1866880"/>
            <a:ext cx="3852428" cy="3915815"/>
          </a:xfrm>
          <a:prstGeom prst="roundRect">
            <a:avLst>
              <a:gd name="adj" fmla="val 5000"/>
            </a:avLst>
          </a:prstGeom>
          <a:blipFill dpi="0" rotWithShape="1">
            <a:blip r:embed="rId4"/>
            <a:srcRect/>
            <a:stretch>
              <a:fillRect l="-26234" r="-2623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圆角矩形 3"/>
          <p:cNvSpPr/>
          <p:nvPr/>
        </p:nvSpPr>
        <p:spPr>
          <a:xfrm>
            <a:off x="3706875" y="466241"/>
            <a:ext cx="4778249" cy="659500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函数模板与模板函数</a:t>
            </a:r>
            <a:endParaRPr lang="zh-CN" altLang="en-US" sz="24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266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7" grpId="0" animBg="1"/>
      <p:bldP spid="6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ISPRING_ULTRA_SCORM_COURSE_ID" val="CC56353B-2320-4AF6-9DC5-D7A1E091398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7B5"/>
      </a:accent1>
      <a:accent2>
        <a:srgbClr val="00A0DC"/>
      </a:accent2>
      <a:accent3>
        <a:srgbClr val="283E4A"/>
      </a:accent3>
      <a:accent4>
        <a:srgbClr val="55595D"/>
      </a:accent4>
      <a:accent5>
        <a:srgbClr val="6F7173"/>
      </a:accent5>
      <a:accent6>
        <a:srgbClr val="9B9EA1"/>
      </a:accent6>
      <a:hlink>
        <a:srgbClr val="0077B5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MC-欧美风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77B5"/>
    </a:accent1>
    <a:accent2>
      <a:srgbClr val="00A0DC"/>
    </a:accent2>
    <a:accent3>
      <a:srgbClr val="283E4A"/>
    </a:accent3>
    <a:accent4>
      <a:srgbClr val="55595D"/>
    </a:accent4>
    <a:accent5>
      <a:srgbClr val="6F7173"/>
    </a:accent5>
    <a:accent6>
      <a:srgbClr val="9B9EA1"/>
    </a:accent6>
    <a:hlink>
      <a:srgbClr val="0077B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6594</TotalTime>
  <Words>1970</Words>
  <Application>Microsoft Office PowerPoint</Application>
  <PresentationFormat>宽屏</PresentationFormat>
  <Paragraphs>289</Paragraphs>
  <Slides>24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Agency FB</vt:lpstr>
      <vt:lpstr>Calibri</vt:lpstr>
      <vt:lpstr>Wingdings</vt:lpstr>
      <vt:lpstr>微软雅黑</vt:lpstr>
      <vt:lpstr>Arial Unicode MS</vt:lpstr>
      <vt:lpstr>Arial</vt:lpstr>
      <vt:lpstr>等线</vt:lpstr>
      <vt:lpstr>PPT定制1801380800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</dc:creator>
  <cp:lastModifiedBy>huang1987515@126.com</cp:lastModifiedBy>
  <cp:revision>34</cp:revision>
  <dcterms:created xsi:type="dcterms:W3CDTF">2017-09-21T02:40:00Z</dcterms:created>
  <dcterms:modified xsi:type="dcterms:W3CDTF">2021-10-31T13:38:23Z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